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52" r:id="rId2"/>
    <p:sldId id="461" r:id="rId3"/>
    <p:sldId id="583" r:id="rId4"/>
    <p:sldId id="611" r:id="rId5"/>
    <p:sldId id="660" r:id="rId6"/>
    <p:sldId id="654" r:id="rId7"/>
    <p:sldId id="614" r:id="rId8"/>
    <p:sldId id="655" r:id="rId9"/>
    <p:sldId id="621" r:id="rId10"/>
    <p:sldId id="656" r:id="rId11"/>
    <p:sldId id="665" r:id="rId12"/>
    <p:sldId id="661" r:id="rId13"/>
    <p:sldId id="662" r:id="rId14"/>
    <p:sldId id="663" r:id="rId15"/>
    <p:sldId id="664" r:id="rId16"/>
    <p:sldId id="657" r:id="rId17"/>
    <p:sldId id="658" r:id="rId18"/>
  </p:sldIdLst>
  <p:sldSz cx="12198350" cy="685800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E94"/>
    <a:srgbClr val="433D3C"/>
    <a:srgbClr val="C00000"/>
    <a:srgbClr val="F8F8F8"/>
    <a:srgbClr val="781E19"/>
    <a:srgbClr val="A9BECB"/>
    <a:srgbClr val="DDDDDD"/>
    <a:srgbClr val="21A3D0"/>
    <a:srgbClr val="AF1D5C"/>
    <a:srgbClr val="D01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49635" autoAdjust="0"/>
  </p:normalViewPr>
  <p:slideViewPr>
    <p:cSldViewPr snapToObjects="1">
      <p:cViewPr varScale="1">
        <p:scale>
          <a:sx n="74" d="100"/>
          <a:sy n="74" d="100"/>
        </p:scale>
        <p:origin x="-588" y="-84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97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2019/6/12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79413" y="685800"/>
            <a:ext cx="60991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8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66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7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2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1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1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4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2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6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49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47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360" y="2420888"/>
            <a:ext cx="6334949" cy="863600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947" y="3500388"/>
            <a:ext cx="6336536" cy="647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1907" y="1600201"/>
            <a:ext cx="10514536" cy="42770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5113" y="908050"/>
            <a:ext cx="2743557" cy="52181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908050"/>
            <a:ext cx="8083014" cy="52181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7454" y="2886611"/>
            <a:ext cx="1060487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1559" y="2758267"/>
            <a:ext cx="1096957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587" y="1447781"/>
            <a:ext cx="3014123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8018" y="3771071"/>
            <a:ext cx="524195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7300" y="2904248"/>
            <a:ext cx="401210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8504" y="2574151"/>
            <a:ext cx="981859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2367" y="3206628"/>
            <a:ext cx="1477829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3101" y="3446016"/>
            <a:ext cx="1834683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7388" y="2725340"/>
            <a:ext cx="1116940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3834" y="3624921"/>
            <a:ext cx="52218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6344" y="2365002"/>
            <a:ext cx="522179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705" y="2795896"/>
            <a:ext cx="169758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4146" y="2785815"/>
            <a:ext cx="437502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20449" y="3325063"/>
            <a:ext cx="703632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40210" y="2909287"/>
            <a:ext cx="36088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6259" y="3446015"/>
            <a:ext cx="282259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1907" y="1600201"/>
            <a:ext cx="10514536" cy="4277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739" y="4406902"/>
            <a:ext cx="10367724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739" y="2906713"/>
            <a:ext cx="10367724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2"/>
            <a:ext cx="541249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592" y="1600202"/>
            <a:ext cx="541408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899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535113"/>
            <a:ext cx="539026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80" y="2174875"/>
            <a:ext cx="539026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820" y="1535113"/>
            <a:ext cx="539185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820" y="2174875"/>
            <a:ext cx="539185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907" y="590550"/>
            <a:ext cx="10514536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372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471" y="273052"/>
            <a:ext cx="6819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2"/>
            <a:ext cx="401372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088" y="4800600"/>
            <a:ext cx="731932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1088" y="612775"/>
            <a:ext cx="731932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1088" y="5367338"/>
            <a:ext cx="731932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0" y="5373216"/>
            <a:ext cx="12198350" cy="1484784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-4357" y="5214936"/>
            <a:ext cx="12198350" cy="158279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65128" y="742059"/>
            <a:ext cx="1960793" cy="1462805"/>
            <a:chOff x="5165128" y="742059"/>
            <a:chExt cx="1960793" cy="1462805"/>
          </a:xfrm>
        </p:grpSpPr>
        <p:grpSp>
          <p:nvGrpSpPr>
            <p:cNvPr id="27" name="组合 26"/>
            <p:cNvGrpSpPr/>
            <p:nvPr/>
          </p:nvGrpSpPr>
          <p:grpSpPr>
            <a:xfrm>
              <a:off x="5756608" y="742059"/>
              <a:ext cx="685136" cy="567584"/>
              <a:chOff x="4367284" y="1187355"/>
              <a:chExt cx="988459" cy="818866"/>
            </a:xfrm>
          </p:grpSpPr>
          <p:sp>
            <p:nvSpPr>
              <p:cNvPr id="24" name="菱形 23"/>
              <p:cNvSpPr/>
              <p:nvPr/>
            </p:nvSpPr>
            <p:spPr bwMode="auto">
              <a:xfrm>
                <a:off x="4367284" y="1392072"/>
                <a:ext cx="409432" cy="409432"/>
              </a:xfrm>
              <a:prstGeom prst="diamond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5" name="L 形 24"/>
              <p:cNvSpPr/>
              <p:nvPr/>
            </p:nvSpPr>
            <p:spPr bwMode="auto">
              <a:xfrm rot="13500000">
                <a:off x="4536877" y="1187355"/>
                <a:ext cx="818866" cy="818866"/>
              </a:xfrm>
              <a:prstGeom prst="corner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165128" y="1604700"/>
              <a:ext cx="19607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300" dirty="0">
                  <a:solidFill>
                    <a:srgbClr val="164E9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Attacker</a:t>
              </a:r>
              <a:endParaRPr lang="zh-CN" altLang="en-US" sz="3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3038070" y="2589412"/>
            <a:ext cx="607089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4800" b="1" spc="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仄平仄平仄仄平报告</a:t>
            </a:r>
            <a:endParaRPr lang="en-US" altLang="zh-CN" sz="48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147375" y="4572594"/>
            <a:ext cx="2036069" cy="322275"/>
            <a:chOff x="6825277" y="5783863"/>
            <a:chExt cx="3005478" cy="475717"/>
          </a:xfrm>
        </p:grpSpPr>
        <p:sp>
          <p:nvSpPr>
            <p:cNvPr id="84" name="Freeform 9"/>
            <p:cNvSpPr/>
            <p:nvPr/>
          </p:nvSpPr>
          <p:spPr bwMode="auto">
            <a:xfrm>
              <a:off x="6825277" y="5783863"/>
              <a:ext cx="504825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3 w 613"/>
                <a:gd name="T11" fmla="*/ 517 h 537"/>
                <a:gd name="T12" fmla="*/ 440 w 613"/>
                <a:gd name="T13" fmla="*/ 537 h 537"/>
                <a:gd name="T14" fmla="*/ 306 w 613"/>
                <a:gd name="T15" fmla="*/ 537 h 537"/>
                <a:gd name="T16" fmla="*/ 175 w 613"/>
                <a:gd name="T17" fmla="*/ 537 h 537"/>
                <a:gd name="T18" fmla="*/ 140 w 613"/>
                <a:gd name="T19" fmla="*/ 519 h 537"/>
                <a:gd name="T20" fmla="*/ 73 w 613"/>
                <a:gd name="T21" fmla="*/ 403 h 537"/>
                <a:gd name="T22" fmla="*/ 7 w 613"/>
                <a:gd name="T23" fmla="*/ 289 h 537"/>
                <a:gd name="T24" fmla="*/ 6 w 613"/>
                <a:gd name="T25" fmla="*/ 250 h 537"/>
                <a:gd name="T26" fmla="*/ 73 w 613"/>
                <a:gd name="T27" fmla="*/ 134 h 537"/>
                <a:gd name="T28" fmla="*/ 139 w 613"/>
                <a:gd name="T29" fmla="*/ 20 h 537"/>
                <a:gd name="T30" fmla="*/ 172 w 613"/>
                <a:gd name="T31" fmla="*/ 0 h 537"/>
                <a:gd name="T32" fmla="*/ 306 w 613"/>
                <a:gd name="T33" fmla="*/ 0 h 537"/>
                <a:gd name="T34" fmla="*/ 437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7" y="441"/>
                    <a:pt x="495" y="479"/>
                    <a:pt x="473" y="517"/>
                  </a:cubicBezTo>
                  <a:cubicBezTo>
                    <a:pt x="466" y="529"/>
                    <a:pt x="455" y="536"/>
                    <a:pt x="440" y="537"/>
                  </a:cubicBezTo>
                  <a:lnTo>
                    <a:pt x="306" y="537"/>
                  </a:lnTo>
                  <a:cubicBezTo>
                    <a:pt x="262" y="537"/>
                    <a:pt x="219" y="537"/>
                    <a:pt x="175" y="537"/>
                  </a:cubicBezTo>
                  <a:cubicBezTo>
                    <a:pt x="160" y="537"/>
                    <a:pt x="149" y="532"/>
                    <a:pt x="140" y="519"/>
                  </a:cubicBezTo>
                  <a:lnTo>
                    <a:pt x="73" y="403"/>
                  </a:lnTo>
                  <a:cubicBezTo>
                    <a:pt x="51" y="365"/>
                    <a:pt x="29" y="327"/>
                    <a:pt x="7" y="289"/>
                  </a:cubicBezTo>
                  <a:cubicBezTo>
                    <a:pt x="1" y="277"/>
                    <a:pt x="0" y="264"/>
                    <a:pt x="6" y="250"/>
                  </a:cubicBezTo>
                  <a:lnTo>
                    <a:pt x="73" y="134"/>
                  </a:lnTo>
                  <a:cubicBezTo>
                    <a:pt x="95" y="96"/>
                    <a:pt x="117" y="58"/>
                    <a:pt x="139" y="20"/>
                  </a:cubicBezTo>
                  <a:cubicBezTo>
                    <a:pt x="146" y="8"/>
                    <a:pt x="157" y="1"/>
                    <a:pt x="172" y="0"/>
                  </a:cubicBezTo>
                  <a:lnTo>
                    <a:pt x="306" y="0"/>
                  </a:lnTo>
                  <a:cubicBezTo>
                    <a:pt x="350" y="0"/>
                    <a:pt x="394" y="0"/>
                    <a:pt x="437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5" name="Freeform 10"/>
            <p:cNvSpPr>
              <a:spLocks noEditPoints="1"/>
            </p:cNvSpPr>
            <p:nvPr/>
          </p:nvSpPr>
          <p:spPr bwMode="auto">
            <a:xfrm>
              <a:off x="6955452" y="5863238"/>
              <a:ext cx="268288" cy="285750"/>
            </a:xfrm>
            <a:custGeom>
              <a:avLst/>
              <a:gdLst>
                <a:gd name="T0" fmla="*/ 163 w 327"/>
                <a:gd name="T1" fmla="*/ 331 h 347"/>
                <a:gd name="T2" fmla="*/ 164 w 327"/>
                <a:gd name="T3" fmla="*/ 192 h 347"/>
                <a:gd name="T4" fmla="*/ 261 w 327"/>
                <a:gd name="T5" fmla="*/ 174 h 347"/>
                <a:gd name="T6" fmla="*/ 200 w 327"/>
                <a:gd name="T7" fmla="*/ 198 h 347"/>
                <a:gd name="T8" fmla="*/ 55 w 327"/>
                <a:gd name="T9" fmla="*/ 124 h 347"/>
                <a:gd name="T10" fmla="*/ 73 w 327"/>
                <a:gd name="T11" fmla="*/ 126 h 347"/>
                <a:gd name="T12" fmla="*/ 96 w 327"/>
                <a:gd name="T13" fmla="*/ 128 h 347"/>
                <a:gd name="T14" fmla="*/ 96 w 327"/>
                <a:gd name="T15" fmla="*/ 113 h 347"/>
                <a:gd name="T16" fmla="*/ 163 w 327"/>
                <a:gd name="T17" fmla="*/ 175 h 347"/>
                <a:gd name="T18" fmla="*/ 238 w 327"/>
                <a:gd name="T19" fmla="*/ 121 h 347"/>
                <a:gd name="T20" fmla="*/ 254 w 327"/>
                <a:gd name="T21" fmla="*/ 118 h 347"/>
                <a:gd name="T22" fmla="*/ 264 w 327"/>
                <a:gd name="T23" fmla="*/ 122 h 347"/>
                <a:gd name="T24" fmla="*/ 240 w 327"/>
                <a:gd name="T25" fmla="*/ 148 h 347"/>
                <a:gd name="T26" fmla="*/ 282 w 327"/>
                <a:gd name="T27" fmla="*/ 197 h 347"/>
                <a:gd name="T28" fmla="*/ 269 w 327"/>
                <a:gd name="T29" fmla="*/ 152 h 347"/>
                <a:gd name="T30" fmla="*/ 269 w 327"/>
                <a:gd name="T31" fmla="*/ 289 h 347"/>
                <a:gd name="T32" fmla="*/ 284 w 327"/>
                <a:gd name="T33" fmla="*/ 285 h 347"/>
                <a:gd name="T34" fmla="*/ 178 w 327"/>
                <a:gd name="T35" fmla="*/ 343 h 347"/>
                <a:gd name="T36" fmla="*/ 164 w 327"/>
                <a:gd name="T37" fmla="*/ 346 h 347"/>
                <a:gd name="T38" fmla="*/ 43 w 327"/>
                <a:gd name="T39" fmla="*/ 285 h 347"/>
                <a:gd name="T40" fmla="*/ 58 w 327"/>
                <a:gd name="T41" fmla="*/ 289 h 347"/>
                <a:gd name="T42" fmla="*/ 58 w 327"/>
                <a:gd name="T43" fmla="*/ 152 h 347"/>
                <a:gd name="T44" fmla="*/ 46 w 327"/>
                <a:gd name="T45" fmla="*/ 197 h 347"/>
                <a:gd name="T46" fmla="*/ 82 w 327"/>
                <a:gd name="T47" fmla="*/ 145 h 347"/>
                <a:gd name="T48" fmla="*/ 36 w 327"/>
                <a:gd name="T49" fmla="*/ 231 h 347"/>
                <a:gd name="T50" fmla="*/ 42 w 327"/>
                <a:gd name="T51" fmla="*/ 244 h 347"/>
                <a:gd name="T52" fmla="*/ 49 w 327"/>
                <a:gd name="T53" fmla="*/ 257 h 347"/>
                <a:gd name="T54" fmla="*/ 26 w 327"/>
                <a:gd name="T55" fmla="*/ 274 h 347"/>
                <a:gd name="T56" fmla="*/ 16 w 327"/>
                <a:gd name="T57" fmla="*/ 217 h 347"/>
                <a:gd name="T58" fmla="*/ 31 w 327"/>
                <a:gd name="T59" fmla="*/ 192 h 347"/>
                <a:gd name="T60" fmla="*/ 272 w 327"/>
                <a:gd name="T61" fmla="*/ 220 h 347"/>
                <a:gd name="T62" fmla="*/ 267 w 327"/>
                <a:gd name="T63" fmla="*/ 234 h 347"/>
                <a:gd name="T64" fmla="*/ 262 w 327"/>
                <a:gd name="T65" fmla="*/ 249 h 347"/>
                <a:gd name="T66" fmla="*/ 259 w 327"/>
                <a:gd name="T67" fmla="*/ 260 h 347"/>
                <a:gd name="T68" fmla="*/ 277 w 327"/>
                <a:gd name="T69" fmla="*/ 210 h 347"/>
                <a:gd name="T70" fmla="*/ 296 w 327"/>
                <a:gd name="T71" fmla="*/ 208 h 347"/>
                <a:gd name="T72" fmla="*/ 162 w 327"/>
                <a:gd name="T73" fmla="*/ 0 h 347"/>
                <a:gd name="T74" fmla="*/ 241 w 327"/>
                <a:gd name="T75" fmla="*/ 62 h 347"/>
                <a:gd name="T76" fmla="*/ 227 w 327"/>
                <a:gd name="T77" fmla="*/ 103 h 347"/>
                <a:gd name="T78" fmla="*/ 210 w 327"/>
                <a:gd name="T79" fmla="*/ 47 h 347"/>
                <a:gd name="T80" fmla="*/ 112 w 327"/>
                <a:gd name="T81" fmla="*/ 106 h 347"/>
                <a:gd name="T82" fmla="*/ 88 w 327"/>
                <a:gd name="T83" fmla="*/ 89 h 347"/>
                <a:gd name="T84" fmla="*/ 114 w 327"/>
                <a:gd name="T85" fmla="*/ 2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7" h="347">
                  <a:moveTo>
                    <a:pt x="153" y="191"/>
                  </a:moveTo>
                  <a:lnTo>
                    <a:pt x="153" y="329"/>
                  </a:lnTo>
                  <a:cubicBezTo>
                    <a:pt x="156" y="331"/>
                    <a:pt x="160" y="331"/>
                    <a:pt x="163" y="331"/>
                  </a:cubicBezTo>
                  <a:cubicBezTo>
                    <a:pt x="167" y="331"/>
                    <a:pt x="171" y="330"/>
                    <a:pt x="174" y="329"/>
                  </a:cubicBezTo>
                  <a:lnTo>
                    <a:pt x="174" y="191"/>
                  </a:lnTo>
                  <a:cubicBezTo>
                    <a:pt x="171" y="192"/>
                    <a:pt x="167" y="192"/>
                    <a:pt x="164" y="192"/>
                  </a:cubicBezTo>
                  <a:cubicBezTo>
                    <a:pt x="160" y="192"/>
                    <a:pt x="157" y="192"/>
                    <a:pt x="153" y="191"/>
                  </a:cubicBezTo>
                  <a:close/>
                  <a:moveTo>
                    <a:pt x="200" y="198"/>
                  </a:moveTo>
                  <a:lnTo>
                    <a:pt x="261" y="174"/>
                  </a:lnTo>
                  <a:lnTo>
                    <a:pt x="261" y="199"/>
                  </a:lnTo>
                  <a:lnTo>
                    <a:pt x="200" y="223"/>
                  </a:lnTo>
                  <a:lnTo>
                    <a:pt x="200" y="198"/>
                  </a:lnTo>
                  <a:close/>
                  <a:moveTo>
                    <a:pt x="82" y="145"/>
                  </a:moveTo>
                  <a:lnTo>
                    <a:pt x="57" y="131"/>
                  </a:lnTo>
                  <a:cubicBezTo>
                    <a:pt x="54" y="130"/>
                    <a:pt x="53" y="126"/>
                    <a:pt x="55" y="124"/>
                  </a:cubicBezTo>
                  <a:cubicBezTo>
                    <a:pt x="56" y="121"/>
                    <a:pt x="60" y="120"/>
                    <a:pt x="62" y="122"/>
                  </a:cubicBezTo>
                  <a:lnTo>
                    <a:pt x="86" y="135"/>
                  </a:lnTo>
                  <a:lnTo>
                    <a:pt x="73" y="126"/>
                  </a:lnTo>
                  <a:cubicBezTo>
                    <a:pt x="70" y="124"/>
                    <a:pt x="70" y="120"/>
                    <a:pt x="72" y="118"/>
                  </a:cubicBezTo>
                  <a:cubicBezTo>
                    <a:pt x="73" y="115"/>
                    <a:pt x="77" y="115"/>
                    <a:pt x="80" y="117"/>
                  </a:cubicBezTo>
                  <a:lnTo>
                    <a:pt x="96" y="128"/>
                  </a:lnTo>
                  <a:lnTo>
                    <a:pt x="88" y="121"/>
                  </a:lnTo>
                  <a:cubicBezTo>
                    <a:pt x="86" y="119"/>
                    <a:pt x="86" y="115"/>
                    <a:pt x="88" y="113"/>
                  </a:cubicBezTo>
                  <a:cubicBezTo>
                    <a:pt x="90" y="111"/>
                    <a:pt x="94" y="110"/>
                    <a:pt x="96" y="113"/>
                  </a:cubicBezTo>
                  <a:lnTo>
                    <a:pt x="162" y="175"/>
                  </a:lnTo>
                  <a:cubicBezTo>
                    <a:pt x="163" y="175"/>
                    <a:pt x="163" y="175"/>
                    <a:pt x="163" y="175"/>
                  </a:cubicBezTo>
                  <a:cubicBezTo>
                    <a:pt x="163" y="175"/>
                    <a:pt x="163" y="175"/>
                    <a:pt x="163" y="175"/>
                  </a:cubicBezTo>
                  <a:lnTo>
                    <a:pt x="230" y="113"/>
                  </a:lnTo>
                  <a:cubicBezTo>
                    <a:pt x="232" y="110"/>
                    <a:pt x="236" y="111"/>
                    <a:pt x="238" y="113"/>
                  </a:cubicBezTo>
                  <a:cubicBezTo>
                    <a:pt x="240" y="115"/>
                    <a:pt x="240" y="119"/>
                    <a:pt x="238" y="121"/>
                  </a:cubicBezTo>
                  <a:lnTo>
                    <a:pt x="229" y="128"/>
                  </a:lnTo>
                  <a:lnTo>
                    <a:pt x="246" y="117"/>
                  </a:lnTo>
                  <a:cubicBezTo>
                    <a:pt x="249" y="115"/>
                    <a:pt x="252" y="115"/>
                    <a:pt x="254" y="118"/>
                  </a:cubicBezTo>
                  <a:cubicBezTo>
                    <a:pt x="256" y="120"/>
                    <a:pt x="255" y="124"/>
                    <a:pt x="253" y="126"/>
                  </a:cubicBezTo>
                  <a:lnTo>
                    <a:pt x="240" y="135"/>
                  </a:lnTo>
                  <a:lnTo>
                    <a:pt x="264" y="122"/>
                  </a:lnTo>
                  <a:cubicBezTo>
                    <a:pt x="266" y="120"/>
                    <a:pt x="270" y="121"/>
                    <a:pt x="271" y="124"/>
                  </a:cubicBezTo>
                  <a:cubicBezTo>
                    <a:pt x="273" y="127"/>
                    <a:pt x="272" y="130"/>
                    <a:pt x="269" y="131"/>
                  </a:cubicBezTo>
                  <a:lnTo>
                    <a:pt x="240" y="148"/>
                  </a:lnTo>
                  <a:lnTo>
                    <a:pt x="284" y="129"/>
                  </a:lnTo>
                  <a:lnTo>
                    <a:pt x="284" y="197"/>
                  </a:lnTo>
                  <a:cubicBezTo>
                    <a:pt x="283" y="197"/>
                    <a:pt x="283" y="197"/>
                    <a:pt x="282" y="197"/>
                  </a:cubicBezTo>
                  <a:lnTo>
                    <a:pt x="273" y="196"/>
                  </a:lnTo>
                  <a:lnTo>
                    <a:pt x="269" y="203"/>
                  </a:lnTo>
                  <a:lnTo>
                    <a:pt x="269" y="152"/>
                  </a:lnTo>
                  <a:lnTo>
                    <a:pt x="190" y="186"/>
                  </a:lnTo>
                  <a:lnTo>
                    <a:pt x="190" y="322"/>
                  </a:lnTo>
                  <a:lnTo>
                    <a:pt x="269" y="289"/>
                  </a:lnTo>
                  <a:lnTo>
                    <a:pt x="269" y="279"/>
                  </a:lnTo>
                  <a:cubicBezTo>
                    <a:pt x="272" y="280"/>
                    <a:pt x="275" y="282"/>
                    <a:pt x="277" y="283"/>
                  </a:cubicBezTo>
                  <a:cubicBezTo>
                    <a:pt x="280" y="284"/>
                    <a:pt x="282" y="284"/>
                    <a:pt x="284" y="285"/>
                  </a:cubicBezTo>
                  <a:lnTo>
                    <a:pt x="284" y="299"/>
                  </a:lnTo>
                  <a:lnTo>
                    <a:pt x="185" y="341"/>
                  </a:lnTo>
                  <a:cubicBezTo>
                    <a:pt x="183" y="342"/>
                    <a:pt x="181" y="343"/>
                    <a:pt x="178" y="343"/>
                  </a:cubicBezTo>
                  <a:lnTo>
                    <a:pt x="174" y="345"/>
                  </a:lnTo>
                  <a:lnTo>
                    <a:pt x="174" y="345"/>
                  </a:lnTo>
                  <a:cubicBezTo>
                    <a:pt x="171" y="346"/>
                    <a:pt x="167" y="346"/>
                    <a:pt x="164" y="346"/>
                  </a:cubicBezTo>
                  <a:cubicBezTo>
                    <a:pt x="156" y="347"/>
                    <a:pt x="149" y="345"/>
                    <a:pt x="142" y="340"/>
                  </a:cubicBezTo>
                  <a:lnTo>
                    <a:pt x="43" y="299"/>
                  </a:lnTo>
                  <a:lnTo>
                    <a:pt x="43" y="285"/>
                  </a:lnTo>
                  <a:cubicBezTo>
                    <a:pt x="45" y="284"/>
                    <a:pt x="48" y="284"/>
                    <a:pt x="50" y="283"/>
                  </a:cubicBezTo>
                  <a:cubicBezTo>
                    <a:pt x="53" y="282"/>
                    <a:pt x="55" y="280"/>
                    <a:pt x="58" y="279"/>
                  </a:cubicBezTo>
                  <a:lnTo>
                    <a:pt x="58" y="289"/>
                  </a:lnTo>
                  <a:lnTo>
                    <a:pt x="138" y="322"/>
                  </a:lnTo>
                  <a:lnTo>
                    <a:pt x="138" y="186"/>
                  </a:lnTo>
                  <a:lnTo>
                    <a:pt x="58" y="152"/>
                  </a:lnTo>
                  <a:lnTo>
                    <a:pt x="58" y="203"/>
                  </a:lnTo>
                  <a:lnTo>
                    <a:pt x="55" y="196"/>
                  </a:lnTo>
                  <a:lnTo>
                    <a:pt x="46" y="197"/>
                  </a:lnTo>
                  <a:cubicBezTo>
                    <a:pt x="45" y="197"/>
                    <a:pt x="44" y="197"/>
                    <a:pt x="43" y="197"/>
                  </a:cubicBezTo>
                  <a:lnTo>
                    <a:pt x="43" y="129"/>
                  </a:lnTo>
                  <a:lnTo>
                    <a:pt x="82" y="145"/>
                  </a:lnTo>
                  <a:close/>
                  <a:moveTo>
                    <a:pt x="49" y="210"/>
                  </a:moveTo>
                  <a:cubicBezTo>
                    <a:pt x="51" y="213"/>
                    <a:pt x="53" y="216"/>
                    <a:pt x="54" y="220"/>
                  </a:cubicBezTo>
                  <a:lnTo>
                    <a:pt x="36" y="231"/>
                  </a:lnTo>
                  <a:lnTo>
                    <a:pt x="56" y="223"/>
                  </a:lnTo>
                  <a:cubicBezTo>
                    <a:pt x="57" y="227"/>
                    <a:pt x="58" y="230"/>
                    <a:pt x="60" y="234"/>
                  </a:cubicBezTo>
                  <a:lnTo>
                    <a:pt x="42" y="244"/>
                  </a:lnTo>
                  <a:lnTo>
                    <a:pt x="61" y="237"/>
                  </a:lnTo>
                  <a:cubicBezTo>
                    <a:pt x="62" y="241"/>
                    <a:pt x="63" y="245"/>
                    <a:pt x="65" y="249"/>
                  </a:cubicBezTo>
                  <a:lnTo>
                    <a:pt x="49" y="257"/>
                  </a:lnTo>
                  <a:lnTo>
                    <a:pt x="65" y="251"/>
                  </a:lnTo>
                  <a:cubicBezTo>
                    <a:pt x="66" y="254"/>
                    <a:pt x="67" y="257"/>
                    <a:pt x="67" y="260"/>
                  </a:cubicBezTo>
                  <a:cubicBezTo>
                    <a:pt x="64" y="262"/>
                    <a:pt x="38" y="279"/>
                    <a:pt x="26" y="274"/>
                  </a:cubicBezTo>
                  <a:cubicBezTo>
                    <a:pt x="13" y="269"/>
                    <a:pt x="1" y="252"/>
                    <a:pt x="0" y="236"/>
                  </a:cubicBezTo>
                  <a:cubicBezTo>
                    <a:pt x="0" y="221"/>
                    <a:pt x="40" y="211"/>
                    <a:pt x="49" y="210"/>
                  </a:cubicBezTo>
                  <a:close/>
                  <a:moveTo>
                    <a:pt x="16" y="217"/>
                  </a:moveTo>
                  <a:lnTo>
                    <a:pt x="26" y="213"/>
                  </a:lnTo>
                  <a:lnTo>
                    <a:pt x="31" y="208"/>
                  </a:lnTo>
                  <a:lnTo>
                    <a:pt x="31" y="192"/>
                  </a:lnTo>
                  <a:cubicBezTo>
                    <a:pt x="22" y="196"/>
                    <a:pt x="18" y="206"/>
                    <a:pt x="16" y="217"/>
                  </a:cubicBezTo>
                  <a:close/>
                  <a:moveTo>
                    <a:pt x="277" y="210"/>
                  </a:moveTo>
                  <a:cubicBezTo>
                    <a:pt x="276" y="213"/>
                    <a:pt x="274" y="216"/>
                    <a:pt x="272" y="220"/>
                  </a:cubicBezTo>
                  <a:lnTo>
                    <a:pt x="291" y="231"/>
                  </a:lnTo>
                  <a:lnTo>
                    <a:pt x="271" y="223"/>
                  </a:lnTo>
                  <a:cubicBezTo>
                    <a:pt x="269" y="227"/>
                    <a:pt x="268" y="230"/>
                    <a:pt x="267" y="234"/>
                  </a:cubicBezTo>
                  <a:lnTo>
                    <a:pt x="284" y="244"/>
                  </a:lnTo>
                  <a:lnTo>
                    <a:pt x="266" y="237"/>
                  </a:lnTo>
                  <a:cubicBezTo>
                    <a:pt x="264" y="241"/>
                    <a:pt x="263" y="245"/>
                    <a:pt x="262" y="249"/>
                  </a:cubicBezTo>
                  <a:lnTo>
                    <a:pt x="278" y="257"/>
                  </a:lnTo>
                  <a:lnTo>
                    <a:pt x="261" y="251"/>
                  </a:lnTo>
                  <a:cubicBezTo>
                    <a:pt x="261" y="254"/>
                    <a:pt x="260" y="257"/>
                    <a:pt x="259" y="260"/>
                  </a:cubicBezTo>
                  <a:cubicBezTo>
                    <a:pt x="263" y="262"/>
                    <a:pt x="289" y="279"/>
                    <a:pt x="301" y="274"/>
                  </a:cubicBezTo>
                  <a:cubicBezTo>
                    <a:pt x="313" y="269"/>
                    <a:pt x="326" y="252"/>
                    <a:pt x="326" y="236"/>
                  </a:cubicBezTo>
                  <a:cubicBezTo>
                    <a:pt x="327" y="221"/>
                    <a:pt x="286" y="211"/>
                    <a:pt x="277" y="210"/>
                  </a:cubicBezTo>
                  <a:close/>
                  <a:moveTo>
                    <a:pt x="311" y="217"/>
                  </a:moveTo>
                  <a:lnTo>
                    <a:pt x="300" y="213"/>
                  </a:lnTo>
                  <a:lnTo>
                    <a:pt x="296" y="208"/>
                  </a:lnTo>
                  <a:lnTo>
                    <a:pt x="295" y="192"/>
                  </a:lnTo>
                  <a:cubicBezTo>
                    <a:pt x="305" y="196"/>
                    <a:pt x="309" y="206"/>
                    <a:pt x="311" y="217"/>
                  </a:cubicBezTo>
                  <a:close/>
                  <a:moveTo>
                    <a:pt x="162" y="0"/>
                  </a:moveTo>
                  <a:cubicBezTo>
                    <a:pt x="181" y="0"/>
                    <a:pt x="198" y="10"/>
                    <a:pt x="210" y="24"/>
                  </a:cubicBezTo>
                  <a:cubicBezTo>
                    <a:pt x="218" y="34"/>
                    <a:pt x="224" y="45"/>
                    <a:pt x="228" y="59"/>
                  </a:cubicBezTo>
                  <a:cubicBezTo>
                    <a:pt x="232" y="58"/>
                    <a:pt x="239" y="57"/>
                    <a:pt x="241" y="62"/>
                  </a:cubicBezTo>
                  <a:cubicBezTo>
                    <a:pt x="244" y="70"/>
                    <a:pt x="242" y="87"/>
                    <a:pt x="237" y="89"/>
                  </a:cubicBezTo>
                  <a:cubicBezTo>
                    <a:pt x="235" y="90"/>
                    <a:pt x="232" y="90"/>
                    <a:pt x="229" y="90"/>
                  </a:cubicBezTo>
                  <a:cubicBezTo>
                    <a:pt x="229" y="94"/>
                    <a:pt x="228" y="99"/>
                    <a:pt x="227" y="103"/>
                  </a:cubicBezTo>
                  <a:cubicBezTo>
                    <a:pt x="222" y="104"/>
                    <a:pt x="217" y="105"/>
                    <a:pt x="213" y="106"/>
                  </a:cubicBezTo>
                  <a:cubicBezTo>
                    <a:pt x="216" y="98"/>
                    <a:pt x="217" y="89"/>
                    <a:pt x="217" y="80"/>
                  </a:cubicBezTo>
                  <a:cubicBezTo>
                    <a:pt x="217" y="68"/>
                    <a:pt x="215" y="57"/>
                    <a:pt x="210" y="47"/>
                  </a:cubicBezTo>
                  <a:cubicBezTo>
                    <a:pt x="173" y="76"/>
                    <a:pt x="125" y="55"/>
                    <a:pt x="113" y="50"/>
                  </a:cubicBezTo>
                  <a:cubicBezTo>
                    <a:pt x="109" y="59"/>
                    <a:pt x="107" y="69"/>
                    <a:pt x="107" y="80"/>
                  </a:cubicBezTo>
                  <a:cubicBezTo>
                    <a:pt x="107" y="89"/>
                    <a:pt x="109" y="98"/>
                    <a:pt x="112" y="106"/>
                  </a:cubicBezTo>
                  <a:cubicBezTo>
                    <a:pt x="107" y="105"/>
                    <a:pt x="103" y="104"/>
                    <a:pt x="98" y="103"/>
                  </a:cubicBezTo>
                  <a:cubicBezTo>
                    <a:pt x="97" y="99"/>
                    <a:pt x="96" y="94"/>
                    <a:pt x="95" y="90"/>
                  </a:cubicBezTo>
                  <a:cubicBezTo>
                    <a:pt x="93" y="90"/>
                    <a:pt x="90" y="90"/>
                    <a:pt x="88" y="89"/>
                  </a:cubicBezTo>
                  <a:cubicBezTo>
                    <a:pt x="82" y="87"/>
                    <a:pt x="81" y="70"/>
                    <a:pt x="84" y="62"/>
                  </a:cubicBezTo>
                  <a:cubicBezTo>
                    <a:pt x="86" y="57"/>
                    <a:pt x="92" y="58"/>
                    <a:pt x="97" y="59"/>
                  </a:cubicBezTo>
                  <a:cubicBezTo>
                    <a:pt x="100" y="45"/>
                    <a:pt x="106" y="34"/>
                    <a:pt x="114" y="24"/>
                  </a:cubicBezTo>
                  <a:cubicBezTo>
                    <a:pt x="126" y="10"/>
                    <a:pt x="143" y="0"/>
                    <a:pt x="1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6" name="TextBox 82"/>
            <p:cNvSpPr txBox="1"/>
            <p:nvPr/>
          </p:nvSpPr>
          <p:spPr>
            <a:xfrm>
              <a:off x="7359441" y="5805264"/>
              <a:ext cx="2471314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汇报人：孙江涛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831516" y="4572594"/>
            <a:ext cx="2291995" cy="322275"/>
            <a:chOff x="3079994" y="5783863"/>
            <a:chExt cx="3383255" cy="475717"/>
          </a:xfrm>
        </p:grpSpPr>
        <p:sp>
          <p:nvSpPr>
            <p:cNvPr id="88" name="Freeform 7"/>
            <p:cNvSpPr/>
            <p:nvPr/>
          </p:nvSpPr>
          <p:spPr bwMode="auto">
            <a:xfrm>
              <a:off x="3079994" y="5783863"/>
              <a:ext cx="503238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8"/>
            <p:cNvSpPr>
              <a:spLocks noEditPoints="1"/>
            </p:cNvSpPr>
            <p:nvPr/>
          </p:nvSpPr>
          <p:spPr bwMode="auto">
            <a:xfrm>
              <a:off x="3202232" y="5909276"/>
              <a:ext cx="265113" cy="192088"/>
            </a:xfrm>
            <a:custGeom>
              <a:avLst/>
              <a:gdLst>
                <a:gd name="T0" fmla="*/ 269 w 322"/>
                <a:gd name="T1" fmla="*/ 0 h 233"/>
                <a:gd name="T2" fmla="*/ 53 w 322"/>
                <a:gd name="T3" fmla="*/ 0 h 233"/>
                <a:gd name="T4" fmla="*/ 0 w 322"/>
                <a:gd name="T5" fmla="*/ 52 h 233"/>
                <a:gd name="T6" fmla="*/ 0 w 322"/>
                <a:gd name="T7" fmla="*/ 181 h 233"/>
                <a:gd name="T8" fmla="*/ 53 w 322"/>
                <a:gd name="T9" fmla="*/ 233 h 233"/>
                <a:gd name="T10" fmla="*/ 269 w 322"/>
                <a:gd name="T11" fmla="*/ 233 h 233"/>
                <a:gd name="T12" fmla="*/ 322 w 322"/>
                <a:gd name="T13" fmla="*/ 181 h 233"/>
                <a:gd name="T14" fmla="*/ 322 w 322"/>
                <a:gd name="T15" fmla="*/ 52 h 233"/>
                <a:gd name="T16" fmla="*/ 269 w 322"/>
                <a:gd name="T17" fmla="*/ 0 h 233"/>
                <a:gd name="T18" fmla="*/ 101 w 322"/>
                <a:gd name="T19" fmla="*/ 101 h 233"/>
                <a:gd name="T20" fmla="*/ 124 w 322"/>
                <a:gd name="T21" fmla="*/ 78 h 233"/>
                <a:gd name="T22" fmla="*/ 101 w 322"/>
                <a:gd name="T23" fmla="*/ 55 h 233"/>
                <a:gd name="T24" fmla="*/ 78 w 322"/>
                <a:gd name="T25" fmla="*/ 78 h 233"/>
                <a:gd name="T26" fmla="*/ 101 w 322"/>
                <a:gd name="T27" fmla="*/ 101 h 233"/>
                <a:gd name="T28" fmla="*/ 141 w 322"/>
                <a:gd name="T29" fmla="*/ 166 h 233"/>
                <a:gd name="T30" fmla="*/ 144 w 322"/>
                <a:gd name="T31" fmla="*/ 128 h 233"/>
                <a:gd name="T32" fmla="*/ 121 w 322"/>
                <a:gd name="T33" fmla="*/ 108 h 233"/>
                <a:gd name="T34" fmla="*/ 109 w 322"/>
                <a:gd name="T35" fmla="*/ 108 h 233"/>
                <a:gd name="T36" fmla="*/ 106 w 322"/>
                <a:gd name="T37" fmla="*/ 117 h 233"/>
                <a:gd name="T38" fmla="*/ 109 w 322"/>
                <a:gd name="T39" fmla="*/ 151 h 233"/>
                <a:gd name="T40" fmla="*/ 100 w 322"/>
                <a:gd name="T41" fmla="*/ 163 h 233"/>
                <a:gd name="T42" fmla="*/ 92 w 322"/>
                <a:gd name="T43" fmla="*/ 151 h 233"/>
                <a:gd name="T44" fmla="*/ 97 w 322"/>
                <a:gd name="T45" fmla="*/ 117 h 233"/>
                <a:gd name="T46" fmla="*/ 94 w 322"/>
                <a:gd name="T47" fmla="*/ 108 h 233"/>
                <a:gd name="T48" fmla="*/ 80 w 322"/>
                <a:gd name="T49" fmla="*/ 108 h 233"/>
                <a:gd name="T50" fmla="*/ 57 w 322"/>
                <a:gd name="T51" fmla="*/ 129 h 233"/>
                <a:gd name="T52" fmla="*/ 60 w 322"/>
                <a:gd name="T53" fmla="*/ 166 h 233"/>
                <a:gd name="T54" fmla="*/ 101 w 322"/>
                <a:gd name="T55" fmla="*/ 176 h 233"/>
                <a:gd name="T56" fmla="*/ 141 w 322"/>
                <a:gd name="T57" fmla="*/ 166 h 233"/>
                <a:gd name="T58" fmla="*/ 165 w 322"/>
                <a:gd name="T59" fmla="*/ 191 h 233"/>
                <a:gd name="T60" fmla="*/ 165 w 322"/>
                <a:gd name="T61" fmla="*/ 191 h 233"/>
                <a:gd name="T62" fmla="*/ 36 w 322"/>
                <a:gd name="T63" fmla="*/ 191 h 233"/>
                <a:gd name="T64" fmla="*/ 36 w 322"/>
                <a:gd name="T65" fmla="*/ 42 h 233"/>
                <a:gd name="T66" fmla="*/ 165 w 322"/>
                <a:gd name="T67" fmla="*/ 42 h 233"/>
                <a:gd name="T68" fmla="*/ 165 w 322"/>
                <a:gd name="T69" fmla="*/ 191 h 233"/>
                <a:gd name="T70" fmla="*/ 249 w 322"/>
                <a:gd name="T71" fmla="*/ 73 h 233"/>
                <a:gd name="T72" fmla="*/ 249 w 322"/>
                <a:gd name="T73" fmla="*/ 73 h 233"/>
                <a:gd name="T74" fmla="*/ 193 w 322"/>
                <a:gd name="T75" fmla="*/ 73 h 233"/>
                <a:gd name="T76" fmla="*/ 181 w 322"/>
                <a:gd name="T77" fmla="*/ 60 h 233"/>
                <a:gd name="T78" fmla="*/ 193 w 322"/>
                <a:gd name="T79" fmla="*/ 48 h 233"/>
                <a:gd name="T80" fmla="*/ 249 w 322"/>
                <a:gd name="T81" fmla="*/ 48 h 233"/>
                <a:gd name="T82" fmla="*/ 261 w 322"/>
                <a:gd name="T83" fmla="*/ 60 h 233"/>
                <a:gd name="T84" fmla="*/ 249 w 322"/>
                <a:gd name="T85" fmla="*/ 73 h 233"/>
                <a:gd name="T86" fmla="*/ 302 w 322"/>
                <a:gd name="T87" fmla="*/ 123 h 233"/>
                <a:gd name="T88" fmla="*/ 302 w 322"/>
                <a:gd name="T89" fmla="*/ 123 h 233"/>
                <a:gd name="T90" fmla="*/ 292 w 322"/>
                <a:gd name="T91" fmla="*/ 133 h 233"/>
                <a:gd name="T92" fmla="*/ 191 w 322"/>
                <a:gd name="T93" fmla="*/ 133 h 233"/>
                <a:gd name="T94" fmla="*/ 181 w 322"/>
                <a:gd name="T95" fmla="*/ 123 h 233"/>
                <a:gd name="T96" fmla="*/ 191 w 322"/>
                <a:gd name="T97" fmla="*/ 113 h 233"/>
                <a:gd name="T98" fmla="*/ 292 w 322"/>
                <a:gd name="T99" fmla="*/ 113 h 233"/>
                <a:gd name="T100" fmla="*/ 302 w 322"/>
                <a:gd name="T101" fmla="*/ 123 h 233"/>
                <a:gd name="T102" fmla="*/ 302 w 322"/>
                <a:gd name="T103" fmla="*/ 163 h 233"/>
                <a:gd name="T104" fmla="*/ 302 w 322"/>
                <a:gd name="T105" fmla="*/ 163 h 233"/>
                <a:gd name="T106" fmla="*/ 292 w 322"/>
                <a:gd name="T107" fmla="*/ 173 h 233"/>
                <a:gd name="T108" fmla="*/ 191 w 322"/>
                <a:gd name="T109" fmla="*/ 173 h 233"/>
                <a:gd name="T110" fmla="*/ 181 w 322"/>
                <a:gd name="T111" fmla="*/ 163 h 233"/>
                <a:gd name="T112" fmla="*/ 191 w 322"/>
                <a:gd name="T113" fmla="*/ 153 h 233"/>
                <a:gd name="T114" fmla="*/ 292 w 322"/>
                <a:gd name="T115" fmla="*/ 153 h 233"/>
                <a:gd name="T116" fmla="*/ 302 w 322"/>
                <a:gd name="T117" fmla="*/ 16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33">
                  <a:moveTo>
                    <a:pt x="269" y="0"/>
                  </a:moveTo>
                  <a:lnTo>
                    <a:pt x="53" y="0"/>
                  </a:lnTo>
                  <a:cubicBezTo>
                    <a:pt x="24" y="0"/>
                    <a:pt x="0" y="23"/>
                    <a:pt x="0" y="52"/>
                  </a:cubicBezTo>
                  <a:lnTo>
                    <a:pt x="0" y="181"/>
                  </a:lnTo>
                  <a:cubicBezTo>
                    <a:pt x="0" y="210"/>
                    <a:pt x="24" y="233"/>
                    <a:pt x="53" y="233"/>
                  </a:cubicBezTo>
                  <a:lnTo>
                    <a:pt x="269" y="233"/>
                  </a:lnTo>
                  <a:cubicBezTo>
                    <a:pt x="298" y="233"/>
                    <a:pt x="322" y="210"/>
                    <a:pt x="322" y="181"/>
                  </a:cubicBezTo>
                  <a:lnTo>
                    <a:pt x="322" y="52"/>
                  </a:lnTo>
                  <a:cubicBezTo>
                    <a:pt x="322" y="23"/>
                    <a:pt x="298" y="0"/>
                    <a:pt x="269" y="0"/>
                  </a:cubicBezTo>
                  <a:close/>
                  <a:moveTo>
                    <a:pt x="101" y="101"/>
                  </a:moveTo>
                  <a:cubicBezTo>
                    <a:pt x="113" y="101"/>
                    <a:pt x="124" y="91"/>
                    <a:pt x="124" y="78"/>
                  </a:cubicBezTo>
                  <a:cubicBezTo>
                    <a:pt x="124" y="65"/>
                    <a:pt x="113" y="55"/>
                    <a:pt x="101" y="55"/>
                  </a:cubicBezTo>
                  <a:cubicBezTo>
                    <a:pt x="88" y="55"/>
                    <a:pt x="78" y="65"/>
                    <a:pt x="78" y="78"/>
                  </a:cubicBezTo>
                  <a:cubicBezTo>
                    <a:pt x="78" y="91"/>
                    <a:pt x="88" y="101"/>
                    <a:pt x="101" y="101"/>
                  </a:cubicBezTo>
                  <a:close/>
                  <a:moveTo>
                    <a:pt x="141" y="166"/>
                  </a:moveTo>
                  <a:lnTo>
                    <a:pt x="144" y="128"/>
                  </a:lnTo>
                  <a:cubicBezTo>
                    <a:pt x="145" y="117"/>
                    <a:pt x="134" y="108"/>
                    <a:pt x="121" y="108"/>
                  </a:cubicBezTo>
                  <a:lnTo>
                    <a:pt x="109" y="108"/>
                  </a:lnTo>
                  <a:cubicBezTo>
                    <a:pt x="109" y="109"/>
                    <a:pt x="109" y="114"/>
                    <a:pt x="106" y="117"/>
                  </a:cubicBezTo>
                  <a:cubicBezTo>
                    <a:pt x="106" y="117"/>
                    <a:pt x="111" y="142"/>
                    <a:pt x="109" y="151"/>
                  </a:cubicBezTo>
                  <a:cubicBezTo>
                    <a:pt x="108" y="154"/>
                    <a:pt x="104" y="163"/>
                    <a:pt x="100" y="163"/>
                  </a:cubicBezTo>
                  <a:cubicBezTo>
                    <a:pt x="96" y="163"/>
                    <a:pt x="93" y="154"/>
                    <a:pt x="92" y="151"/>
                  </a:cubicBezTo>
                  <a:cubicBezTo>
                    <a:pt x="91" y="142"/>
                    <a:pt x="97" y="117"/>
                    <a:pt x="97" y="117"/>
                  </a:cubicBezTo>
                  <a:cubicBezTo>
                    <a:pt x="96" y="116"/>
                    <a:pt x="94" y="115"/>
                    <a:pt x="94" y="108"/>
                  </a:cubicBezTo>
                  <a:lnTo>
                    <a:pt x="80" y="108"/>
                  </a:lnTo>
                  <a:cubicBezTo>
                    <a:pt x="68" y="108"/>
                    <a:pt x="56" y="117"/>
                    <a:pt x="57" y="129"/>
                  </a:cubicBezTo>
                  <a:lnTo>
                    <a:pt x="60" y="166"/>
                  </a:lnTo>
                  <a:cubicBezTo>
                    <a:pt x="70" y="176"/>
                    <a:pt x="86" y="176"/>
                    <a:pt x="101" y="176"/>
                  </a:cubicBezTo>
                  <a:cubicBezTo>
                    <a:pt x="115" y="176"/>
                    <a:pt x="132" y="175"/>
                    <a:pt x="141" y="166"/>
                  </a:cubicBezTo>
                  <a:close/>
                  <a:moveTo>
                    <a:pt x="165" y="191"/>
                  </a:moveTo>
                  <a:lnTo>
                    <a:pt x="165" y="191"/>
                  </a:lnTo>
                  <a:lnTo>
                    <a:pt x="36" y="191"/>
                  </a:lnTo>
                  <a:lnTo>
                    <a:pt x="36" y="42"/>
                  </a:lnTo>
                  <a:lnTo>
                    <a:pt x="165" y="42"/>
                  </a:lnTo>
                  <a:lnTo>
                    <a:pt x="165" y="191"/>
                  </a:lnTo>
                  <a:close/>
                  <a:moveTo>
                    <a:pt x="249" y="73"/>
                  </a:moveTo>
                  <a:lnTo>
                    <a:pt x="249" y="73"/>
                  </a:lnTo>
                  <a:lnTo>
                    <a:pt x="193" y="73"/>
                  </a:lnTo>
                  <a:cubicBezTo>
                    <a:pt x="186" y="73"/>
                    <a:pt x="181" y="67"/>
                    <a:pt x="181" y="60"/>
                  </a:cubicBezTo>
                  <a:cubicBezTo>
                    <a:pt x="181" y="54"/>
                    <a:pt x="186" y="48"/>
                    <a:pt x="193" y="48"/>
                  </a:cubicBezTo>
                  <a:lnTo>
                    <a:pt x="249" y="48"/>
                  </a:lnTo>
                  <a:cubicBezTo>
                    <a:pt x="256" y="48"/>
                    <a:pt x="261" y="54"/>
                    <a:pt x="261" y="60"/>
                  </a:cubicBezTo>
                  <a:cubicBezTo>
                    <a:pt x="261" y="67"/>
                    <a:pt x="256" y="73"/>
                    <a:pt x="249" y="73"/>
                  </a:cubicBezTo>
                  <a:close/>
                  <a:moveTo>
                    <a:pt x="302" y="123"/>
                  </a:moveTo>
                  <a:lnTo>
                    <a:pt x="302" y="123"/>
                  </a:lnTo>
                  <a:cubicBezTo>
                    <a:pt x="302" y="128"/>
                    <a:pt x="297" y="133"/>
                    <a:pt x="292" y="133"/>
                  </a:cubicBezTo>
                  <a:lnTo>
                    <a:pt x="191" y="133"/>
                  </a:lnTo>
                  <a:cubicBezTo>
                    <a:pt x="186" y="133"/>
                    <a:pt x="181" y="128"/>
                    <a:pt x="181" y="123"/>
                  </a:cubicBezTo>
                  <a:cubicBezTo>
                    <a:pt x="181" y="117"/>
                    <a:pt x="186" y="113"/>
                    <a:pt x="191" y="113"/>
                  </a:cubicBezTo>
                  <a:lnTo>
                    <a:pt x="292" y="113"/>
                  </a:lnTo>
                  <a:cubicBezTo>
                    <a:pt x="297" y="113"/>
                    <a:pt x="302" y="117"/>
                    <a:pt x="302" y="123"/>
                  </a:cubicBezTo>
                  <a:close/>
                  <a:moveTo>
                    <a:pt x="302" y="163"/>
                  </a:moveTo>
                  <a:lnTo>
                    <a:pt x="302" y="163"/>
                  </a:lnTo>
                  <a:cubicBezTo>
                    <a:pt x="302" y="169"/>
                    <a:pt x="297" y="173"/>
                    <a:pt x="292" y="173"/>
                  </a:cubicBezTo>
                  <a:lnTo>
                    <a:pt x="191" y="173"/>
                  </a:lnTo>
                  <a:cubicBezTo>
                    <a:pt x="186" y="173"/>
                    <a:pt x="181" y="169"/>
                    <a:pt x="181" y="163"/>
                  </a:cubicBezTo>
                  <a:cubicBezTo>
                    <a:pt x="181" y="157"/>
                    <a:pt x="186" y="153"/>
                    <a:pt x="191" y="153"/>
                  </a:cubicBezTo>
                  <a:lnTo>
                    <a:pt x="292" y="153"/>
                  </a:lnTo>
                  <a:cubicBezTo>
                    <a:pt x="297" y="153"/>
                    <a:pt x="302" y="157"/>
                    <a:pt x="302" y="16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TextBox 82"/>
            <p:cNvSpPr txBox="1"/>
            <p:nvPr/>
          </p:nvSpPr>
          <p:spPr>
            <a:xfrm>
              <a:off x="3576020" y="5805264"/>
              <a:ext cx="2887229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时间：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2019.6</a:t>
              </a:r>
            </a:p>
          </p:txBody>
        </p:sp>
      </p:grpSp>
      <p:pic>
        <p:nvPicPr>
          <p:cNvPr id="95" name="PA_超酷背景音乐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53039" y="-1460698"/>
            <a:ext cx="465584" cy="4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  <p:bldLst>
      <p:bldP spid="8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4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17" name="文本框 16"/>
            <p:cNvSpPr txBox="1"/>
            <p:nvPr/>
          </p:nvSpPr>
          <p:spPr>
            <a:xfrm>
              <a:off x="1459460" y="3959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7129507-5D92-464A-9718-FF795C94B8DA}"/>
              </a:ext>
            </a:extLst>
          </p:cNvPr>
          <p:cNvSpPr txBox="1"/>
          <p:nvPr/>
        </p:nvSpPr>
        <p:spPr>
          <a:xfrm>
            <a:off x="2843310" y="395953"/>
            <a:ext cx="30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Tensor2tensor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B31E56B-829A-4E68-87CF-4DC32721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19" y="3793743"/>
            <a:ext cx="5985912" cy="12678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7DC8606-C735-4509-96BF-5414BD01C76A}"/>
              </a:ext>
            </a:extLst>
          </p:cNvPr>
          <p:cNvSpPr txBox="1"/>
          <p:nvPr/>
        </p:nvSpPr>
        <p:spPr>
          <a:xfrm>
            <a:off x="3038835" y="1700808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Google Tensor2Tensor</a:t>
            </a:r>
            <a:r>
              <a:rPr lang="zh-CN" altLang="en-US" dirty="0"/>
              <a:t>系统是一套十分强大的深度学习系统，在多个任务上的表现非常抢眼。尤其在机器翻译问题上，单模型的表现就可以超过之前方法的集成模型。这一套系统的模型结构、训练和优化技巧等，可以被利用到公司的产品线上，直接转化成生产力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4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17" name="文本框 16"/>
            <p:cNvSpPr txBox="1"/>
            <p:nvPr/>
          </p:nvSpPr>
          <p:spPr>
            <a:xfrm>
              <a:off x="1459460" y="3959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7129507-5D92-464A-9718-FF795C94B8DA}"/>
              </a:ext>
            </a:extLst>
          </p:cNvPr>
          <p:cNvSpPr txBox="1"/>
          <p:nvPr/>
        </p:nvSpPr>
        <p:spPr>
          <a:xfrm>
            <a:off x="1634679" y="2276872"/>
            <a:ext cx="30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Train.sh </a:t>
            </a:r>
            <a:r>
              <a:rPr lang="zh-CN" altLang="en-US" dirty="0"/>
              <a:t>训练模型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252706B-E240-42D1-B2EB-76845DBD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59" y="1340768"/>
            <a:ext cx="5763074" cy="4779509"/>
          </a:xfrm>
          <a:prstGeom prst="rect">
            <a:avLst/>
          </a:prstGeom>
        </p:spPr>
      </p:pic>
      <p:pic>
        <p:nvPicPr>
          <p:cNvPr id="1026" name="Picture 2" descr="C:\Users\dell\Desktop\2019-06-12_0834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" y="3302582"/>
            <a:ext cx="593407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17" name="文本框 16"/>
            <p:cNvSpPr txBox="1"/>
            <p:nvPr/>
          </p:nvSpPr>
          <p:spPr>
            <a:xfrm>
              <a:off x="1459460" y="3959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7129507-5D92-464A-9718-FF795C94B8DA}"/>
              </a:ext>
            </a:extLst>
          </p:cNvPr>
          <p:cNvSpPr txBox="1"/>
          <p:nvPr/>
        </p:nvSpPr>
        <p:spPr>
          <a:xfrm>
            <a:off x="1268858" y="2424252"/>
            <a:ext cx="30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Data_gen.sh </a:t>
            </a:r>
            <a:r>
              <a:rPr lang="zh-CN" altLang="en-US" dirty="0"/>
              <a:t>数据生成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1BCEC80-CFFE-40C7-B5AA-C973131C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63" y="1207526"/>
            <a:ext cx="4320480" cy="3172117"/>
          </a:xfrm>
          <a:prstGeom prst="rect">
            <a:avLst/>
          </a:prstGeom>
        </p:spPr>
      </p:pic>
      <p:pic>
        <p:nvPicPr>
          <p:cNvPr id="2050" name="Picture 2" descr="C:\Users\dell\Desktop\2019-06-12_0836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943" y="4713288"/>
            <a:ext cx="58959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17" name="文本框 16"/>
            <p:cNvSpPr txBox="1"/>
            <p:nvPr/>
          </p:nvSpPr>
          <p:spPr>
            <a:xfrm>
              <a:off x="1459460" y="3959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7129507-5D92-464A-9718-FF795C94B8DA}"/>
              </a:ext>
            </a:extLst>
          </p:cNvPr>
          <p:cNvSpPr txBox="1"/>
          <p:nvPr/>
        </p:nvSpPr>
        <p:spPr>
          <a:xfrm>
            <a:off x="1459461" y="2348880"/>
            <a:ext cx="32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Decoder.sh</a:t>
            </a:r>
            <a:r>
              <a:rPr lang="zh-CN" altLang="en-US" dirty="0"/>
              <a:t> 使用模型预测数据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6E767F1-5DEF-424B-A102-2C543602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71" y="1627966"/>
            <a:ext cx="3680683" cy="42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17" name="文本框 16"/>
            <p:cNvSpPr txBox="1"/>
            <p:nvPr/>
          </p:nvSpPr>
          <p:spPr>
            <a:xfrm>
              <a:off x="1459460" y="3959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源码分析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矩形 2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4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7129507-5D92-464A-9718-FF795C94B8DA}"/>
              </a:ext>
            </a:extLst>
          </p:cNvPr>
          <p:cNvSpPr txBox="1"/>
          <p:nvPr/>
        </p:nvSpPr>
        <p:spPr>
          <a:xfrm>
            <a:off x="410543" y="2924944"/>
            <a:ext cx="30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merge_vocab.py </a:t>
            </a:r>
          </a:p>
          <a:p>
            <a:r>
              <a:rPr lang="zh-CN" altLang="en-US" dirty="0"/>
              <a:t>对数据编码格式化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BD82CB3-C430-4655-8761-C9AB7474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11" y="136700"/>
            <a:ext cx="8959658" cy="65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294045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5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项目展示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2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0" y="5373216"/>
            <a:ext cx="12198350" cy="1484784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-4357" y="5214936"/>
            <a:ext cx="12198350" cy="158279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65128" y="742059"/>
            <a:ext cx="1960793" cy="1462805"/>
            <a:chOff x="5165128" y="742059"/>
            <a:chExt cx="1960793" cy="1462805"/>
          </a:xfrm>
        </p:grpSpPr>
        <p:grpSp>
          <p:nvGrpSpPr>
            <p:cNvPr id="27" name="组合 26"/>
            <p:cNvGrpSpPr/>
            <p:nvPr/>
          </p:nvGrpSpPr>
          <p:grpSpPr>
            <a:xfrm>
              <a:off x="5756608" y="742059"/>
              <a:ext cx="685136" cy="567584"/>
              <a:chOff x="4367284" y="1187355"/>
              <a:chExt cx="988459" cy="818866"/>
            </a:xfrm>
          </p:grpSpPr>
          <p:sp>
            <p:nvSpPr>
              <p:cNvPr id="24" name="菱形 23"/>
              <p:cNvSpPr/>
              <p:nvPr/>
            </p:nvSpPr>
            <p:spPr bwMode="auto">
              <a:xfrm>
                <a:off x="4367284" y="1392072"/>
                <a:ext cx="409432" cy="409432"/>
              </a:xfrm>
              <a:prstGeom prst="diamond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5" name="L 形 24"/>
              <p:cNvSpPr/>
              <p:nvPr/>
            </p:nvSpPr>
            <p:spPr bwMode="auto">
              <a:xfrm rot="13500000">
                <a:off x="4536877" y="1187355"/>
                <a:ext cx="818866" cy="818866"/>
              </a:xfrm>
              <a:prstGeom prst="corner">
                <a:avLst/>
              </a:prstGeom>
              <a:solidFill>
                <a:srgbClr val="164E9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165128" y="1604700"/>
              <a:ext cx="19607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300" dirty="0">
                  <a:solidFill>
                    <a:srgbClr val="164E9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Attacker</a:t>
              </a:r>
              <a:endParaRPr lang="zh-CN" altLang="en-US" sz="3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3155090" y="2589412"/>
            <a:ext cx="583685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4800" b="1" spc="3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演示完毕  </a:t>
            </a:r>
            <a:r>
              <a:rPr lang="zh-CN" altLang="en-US" sz="4800" b="1" spc="300" dirty="0">
                <a:solidFill>
                  <a:srgbClr val="164E9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感谢聆听</a:t>
            </a:r>
            <a:endParaRPr lang="en-US" altLang="zh-CN" sz="48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147375" y="4572594"/>
            <a:ext cx="2036069" cy="322275"/>
            <a:chOff x="6825277" y="5783863"/>
            <a:chExt cx="3005478" cy="475717"/>
          </a:xfrm>
        </p:grpSpPr>
        <p:sp>
          <p:nvSpPr>
            <p:cNvPr id="84" name="Freeform 9"/>
            <p:cNvSpPr/>
            <p:nvPr/>
          </p:nvSpPr>
          <p:spPr bwMode="auto">
            <a:xfrm>
              <a:off x="6825277" y="5783863"/>
              <a:ext cx="504825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3 w 613"/>
                <a:gd name="T11" fmla="*/ 517 h 537"/>
                <a:gd name="T12" fmla="*/ 440 w 613"/>
                <a:gd name="T13" fmla="*/ 537 h 537"/>
                <a:gd name="T14" fmla="*/ 306 w 613"/>
                <a:gd name="T15" fmla="*/ 537 h 537"/>
                <a:gd name="T16" fmla="*/ 175 w 613"/>
                <a:gd name="T17" fmla="*/ 537 h 537"/>
                <a:gd name="T18" fmla="*/ 140 w 613"/>
                <a:gd name="T19" fmla="*/ 519 h 537"/>
                <a:gd name="T20" fmla="*/ 73 w 613"/>
                <a:gd name="T21" fmla="*/ 403 h 537"/>
                <a:gd name="T22" fmla="*/ 7 w 613"/>
                <a:gd name="T23" fmla="*/ 289 h 537"/>
                <a:gd name="T24" fmla="*/ 6 w 613"/>
                <a:gd name="T25" fmla="*/ 250 h 537"/>
                <a:gd name="T26" fmla="*/ 73 w 613"/>
                <a:gd name="T27" fmla="*/ 134 h 537"/>
                <a:gd name="T28" fmla="*/ 139 w 613"/>
                <a:gd name="T29" fmla="*/ 20 h 537"/>
                <a:gd name="T30" fmla="*/ 172 w 613"/>
                <a:gd name="T31" fmla="*/ 0 h 537"/>
                <a:gd name="T32" fmla="*/ 306 w 613"/>
                <a:gd name="T33" fmla="*/ 0 h 537"/>
                <a:gd name="T34" fmla="*/ 437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7" y="441"/>
                    <a:pt x="495" y="479"/>
                    <a:pt x="473" y="517"/>
                  </a:cubicBezTo>
                  <a:cubicBezTo>
                    <a:pt x="466" y="529"/>
                    <a:pt x="455" y="536"/>
                    <a:pt x="440" y="537"/>
                  </a:cubicBezTo>
                  <a:lnTo>
                    <a:pt x="306" y="537"/>
                  </a:lnTo>
                  <a:cubicBezTo>
                    <a:pt x="262" y="537"/>
                    <a:pt x="219" y="537"/>
                    <a:pt x="175" y="537"/>
                  </a:cubicBezTo>
                  <a:cubicBezTo>
                    <a:pt x="160" y="537"/>
                    <a:pt x="149" y="532"/>
                    <a:pt x="140" y="519"/>
                  </a:cubicBezTo>
                  <a:lnTo>
                    <a:pt x="73" y="403"/>
                  </a:lnTo>
                  <a:cubicBezTo>
                    <a:pt x="51" y="365"/>
                    <a:pt x="29" y="327"/>
                    <a:pt x="7" y="289"/>
                  </a:cubicBezTo>
                  <a:cubicBezTo>
                    <a:pt x="1" y="277"/>
                    <a:pt x="0" y="264"/>
                    <a:pt x="6" y="250"/>
                  </a:cubicBezTo>
                  <a:lnTo>
                    <a:pt x="73" y="134"/>
                  </a:lnTo>
                  <a:cubicBezTo>
                    <a:pt x="95" y="96"/>
                    <a:pt x="117" y="58"/>
                    <a:pt x="139" y="20"/>
                  </a:cubicBezTo>
                  <a:cubicBezTo>
                    <a:pt x="146" y="8"/>
                    <a:pt x="157" y="1"/>
                    <a:pt x="172" y="0"/>
                  </a:cubicBezTo>
                  <a:lnTo>
                    <a:pt x="306" y="0"/>
                  </a:lnTo>
                  <a:cubicBezTo>
                    <a:pt x="350" y="0"/>
                    <a:pt x="394" y="0"/>
                    <a:pt x="437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5" name="Freeform 10"/>
            <p:cNvSpPr>
              <a:spLocks noEditPoints="1"/>
            </p:cNvSpPr>
            <p:nvPr/>
          </p:nvSpPr>
          <p:spPr bwMode="auto">
            <a:xfrm>
              <a:off x="6955452" y="5863238"/>
              <a:ext cx="268288" cy="285750"/>
            </a:xfrm>
            <a:custGeom>
              <a:avLst/>
              <a:gdLst>
                <a:gd name="T0" fmla="*/ 163 w 327"/>
                <a:gd name="T1" fmla="*/ 331 h 347"/>
                <a:gd name="T2" fmla="*/ 164 w 327"/>
                <a:gd name="T3" fmla="*/ 192 h 347"/>
                <a:gd name="T4" fmla="*/ 261 w 327"/>
                <a:gd name="T5" fmla="*/ 174 h 347"/>
                <a:gd name="T6" fmla="*/ 200 w 327"/>
                <a:gd name="T7" fmla="*/ 198 h 347"/>
                <a:gd name="T8" fmla="*/ 55 w 327"/>
                <a:gd name="T9" fmla="*/ 124 h 347"/>
                <a:gd name="T10" fmla="*/ 73 w 327"/>
                <a:gd name="T11" fmla="*/ 126 h 347"/>
                <a:gd name="T12" fmla="*/ 96 w 327"/>
                <a:gd name="T13" fmla="*/ 128 h 347"/>
                <a:gd name="T14" fmla="*/ 96 w 327"/>
                <a:gd name="T15" fmla="*/ 113 h 347"/>
                <a:gd name="T16" fmla="*/ 163 w 327"/>
                <a:gd name="T17" fmla="*/ 175 h 347"/>
                <a:gd name="T18" fmla="*/ 238 w 327"/>
                <a:gd name="T19" fmla="*/ 121 h 347"/>
                <a:gd name="T20" fmla="*/ 254 w 327"/>
                <a:gd name="T21" fmla="*/ 118 h 347"/>
                <a:gd name="T22" fmla="*/ 264 w 327"/>
                <a:gd name="T23" fmla="*/ 122 h 347"/>
                <a:gd name="T24" fmla="*/ 240 w 327"/>
                <a:gd name="T25" fmla="*/ 148 h 347"/>
                <a:gd name="T26" fmla="*/ 282 w 327"/>
                <a:gd name="T27" fmla="*/ 197 h 347"/>
                <a:gd name="T28" fmla="*/ 269 w 327"/>
                <a:gd name="T29" fmla="*/ 152 h 347"/>
                <a:gd name="T30" fmla="*/ 269 w 327"/>
                <a:gd name="T31" fmla="*/ 289 h 347"/>
                <a:gd name="T32" fmla="*/ 284 w 327"/>
                <a:gd name="T33" fmla="*/ 285 h 347"/>
                <a:gd name="T34" fmla="*/ 178 w 327"/>
                <a:gd name="T35" fmla="*/ 343 h 347"/>
                <a:gd name="T36" fmla="*/ 164 w 327"/>
                <a:gd name="T37" fmla="*/ 346 h 347"/>
                <a:gd name="T38" fmla="*/ 43 w 327"/>
                <a:gd name="T39" fmla="*/ 285 h 347"/>
                <a:gd name="T40" fmla="*/ 58 w 327"/>
                <a:gd name="T41" fmla="*/ 289 h 347"/>
                <a:gd name="T42" fmla="*/ 58 w 327"/>
                <a:gd name="T43" fmla="*/ 152 h 347"/>
                <a:gd name="T44" fmla="*/ 46 w 327"/>
                <a:gd name="T45" fmla="*/ 197 h 347"/>
                <a:gd name="T46" fmla="*/ 82 w 327"/>
                <a:gd name="T47" fmla="*/ 145 h 347"/>
                <a:gd name="T48" fmla="*/ 36 w 327"/>
                <a:gd name="T49" fmla="*/ 231 h 347"/>
                <a:gd name="T50" fmla="*/ 42 w 327"/>
                <a:gd name="T51" fmla="*/ 244 h 347"/>
                <a:gd name="T52" fmla="*/ 49 w 327"/>
                <a:gd name="T53" fmla="*/ 257 h 347"/>
                <a:gd name="T54" fmla="*/ 26 w 327"/>
                <a:gd name="T55" fmla="*/ 274 h 347"/>
                <a:gd name="T56" fmla="*/ 16 w 327"/>
                <a:gd name="T57" fmla="*/ 217 h 347"/>
                <a:gd name="T58" fmla="*/ 31 w 327"/>
                <a:gd name="T59" fmla="*/ 192 h 347"/>
                <a:gd name="T60" fmla="*/ 272 w 327"/>
                <a:gd name="T61" fmla="*/ 220 h 347"/>
                <a:gd name="T62" fmla="*/ 267 w 327"/>
                <a:gd name="T63" fmla="*/ 234 h 347"/>
                <a:gd name="T64" fmla="*/ 262 w 327"/>
                <a:gd name="T65" fmla="*/ 249 h 347"/>
                <a:gd name="T66" fmla="*/ 259 w 327"/>
                <a:gd name="T67" fmla="*/ 260 h 347"/>
                <a:gd name="T68" fmla="*/ 277 w 327"/>
                <a:gd name="T69" fmla="*/ 210 h 347"/>
                <a:gd name="T70" fmla="*/ 296 w 327"/>
                <a:gd name="T71" fmla="*/ 208 h 347"/>
                <a:gd name="T72" fmla="*/ 162 w 327"/>
                <a:gd name="T73" fmla="*/ 0 h 347"/>
                <a:gd name="T74" fmla="*/ 241 w 327"/>
                <a:gd name="T75" fmla="*/ 62 h 347"/>
                <a:gd name="T76" fmla="*/ 227 w 327"/>
                <a:gd name="T77" fmla="*/ 103 h 347"/>
                <a:gd name="T78" fmla="*/ 210 w 327"/>
                <a:gd name="T79" fmla="*/ 47 h 347"/>
                <a:gd name="T80" fmla="*/ 112 w 327"/>
                <a:gd name="T81" fmla="*/ 106 h 347"/>
                <a:gd name="T82" fmla="*/ 88 w 327"/>
                <a:gd name="T83" fmla="*/ 89 h 347"/>
                <a:gd name="T84" fmla="*/ 114 w 327"/>
                <a:gd name="T85" fmla="*/ 2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7" h="347">
                  <a:moveTo>
                    <a:pt x="153" y="191"/>
                  </a:moveTo>
                  <a:lnTo>
                    <a:pt x="153" y="329"/>
                  </a:lnTo>
                  <a:cubicBezTo>
                    <a:pt x="156" y="331"/>
                    <a:pt x="160" y="331"/>
                    <a:pt x="163" y="331"/>
                  </a:cubicBezTo>
                  <a:cubicBezTo>
                    <a:pt x="167" y="331"/>
                    <a:pt x="171" y="330"/>
                    <a:pt x="174" y="329"/>
                  </a:cubicBezTo>
                  <a:lnTo>
                    <a:pt x="174" y="191"/>
                  </a:lnTo>
                  <a:cubicBezTo>
                    <a:pt x="171" y="192"/>
                    <a:pt x="167" y="192"/>
                    <a:pt x="164" y="192"/>
                  </a:cubicBezTo>
                  <a:cubicBezTo>
                    <a:pt x="160" y="192"/>
                    <a:pt x="157" y="192"/>
                    <a:pt x="153" y="191"/>
                  </a:cubicBezTo>
                  <a:close/>
                  <a:moveTo>
                    <a:pt x="200" y="198"/>
                  </a:moveTo>
                  <a:lnTo>
                    <a:pt x="261" y="174"/>
                  </a:lnTo>
                  <a:lnTo>
                    <a:pt x="261" y="199"/>
                  </a:lnTo>
                  <a:lnTo>
                    <a:pt x="200" y="223"/>
                  </a:lnTo>
                  <a:lnTo>
                    <a:pt x="200" y="198"/>
                  </a:lnTo>
                  <a:close/>
                  <a:moveTo>
                    <a:pt x="82" y="145"/>
                  </a:moveTo>
                  <a:lnTo>
                    <a:pt x="57" y="131"/>
                  </a:lnTo>
                  <a:cubicBezTo>
                    <a:pt x="54" y="130"/>
                    <a:pt x="53" y="126"/>
                    <a:pt x="55" y="124"/>
                  </a:cubicBezTo>
                  <a:cubicBezTo>
                    <a:pt x="56" y="121"/>
                    <a:pt x="60" y="120"/>
                    <a:pt x="62" y="122"/>
                  </a:cubicBezTo>
                  <a:lnTo>
                    <a:pt x="86" y="135"/>
                  </a:lnTo>
                  <a:lnTo>
                    <a:pt x="73" y="126"/>
                  </a:lnTo>
                  <a:cubicBezTo>
                    <a:pt x="70" y="124"/>
                    <a:pt x="70" y="120"/>
                    <a:pt x="72" y="118"/>
                  </a:cubicBezTo>
                  <a:cubicBezTo>
                    <a:pt x="73" y="115"/>
                    <a:pt x="77" y="115"/>
                    <a:pt x="80" y="117"/>
                  </a:cubicBezTo>
                  <a:lnTo>
                    <a:pt x="96" y="128"/>
                  </a:lnTo>
                  <a:lnTo>
                    <a:pt x="88" y="121"/>
                  </a:lnTo>
                  <a:cubicBezTo>
                    <a:pt x="86" y="119"/>
                    <a:pt x="86" y="115"/>
                    <a:pt x="88" y="113"/>
                  </a:cubicBezTo>
                  <a:cubicBezTo>
                    <a:pt x="90" y="111"/>
                    <a:pt x="94" y="110"/>
                    <a:pt x="96" y="113"/>
                  </a:cubicBezTo>
                  <a:lnTo>
                    <a:pt x="162" y="175"/>
                  </a:lnTo>
                  <a:cubicBezTo>
                    <a:pt x="163" y="175"/>
                    <a:pt x="163" y="175"/>
                    <a:pt x="163" y="175"/>
                  </a:cubicBezTo>
                  <a:cubicBezTo>
                    <a:pt x="163" y="175"/>
                    <a:pt x="163" y="175"/>
                    <a:pt x="163" y="175"/>
                  </a:cubicBezTo>
                  <a:lnTo>
                    <a:pt x="230" y="113"/>
                  </a:lnTo>
                  <a:cubicBezTo>
                    <a:pt x="232" y="110"/>
                    <a:pt x="236" y="111"/>
                    <a:pt x="238" y="113"/>
                  </a:cubicBezTo>
                  <a:cubicBezTo>
                    <a:pt x="240" y="115"/>
                    <a:pt x="240" y="119"/>
                    <a:pt x="238" y="121"/>
                  </a:cubicBezTo>
                  <a:lnTo>
                    <a:pt x="229" y="128"/>
                  </a:lnTo>
                  <a:lnTo>
                    <a:pt x="246" y="117"/>
                  </a:lnTo>
                  <a:cubicBezTo>
                    <a:pt x="249" y="115"/>
                    <a:pt x="252" y="115"/>
                    <a:pt x="254" y="118"/>
                  </a:cubicBezTo>
                  <a:cubicBezTo>
                    <a:pt x="256" y="120"/>
                    <a:pt x="255" y="124"/>
                    <a:pt x="253" y="126"/>
                  </a:cubicBezTo>
                  <a:lnTo>
                    <a:pt x="240" y="135"/>
                  </a:lnTo>
                  <a:lnTo>
                    <a:pt x="264" y="122"/>
                  </a:lnTo>
                  <a:cubicBezTo>
                    <a:pt x="266" y="120"/>
                    <a:pt x="270" y="121"/>
                    <a:pt x="271" y="124"/>
                  </a:cubicBezTo>
                  <a:cubicBezTo>
                    <a:pt x="273" y="127"/>
                    <a:pt x="272" y="130"/>
                    <a:pt x="269" y="131"/>
                  </a:cubicBezTo>
                  <a:lnTo>
                    <a:pt x="240" y="148"/>
                  </a:lnTo>
                  <a:lnTo>
                    <a:pt x="284" y="129"/>
                  </a:lnTo>
                  <a:lnTo>
                    <a:pt x="284" y="197"/>
                  </a:lnTo>
                  <a:cubicBezTo>
                    <a:pt x="283" y="197"/>
                    <a:pt x="283" y="197"/>
                    <a:pt x="282" y="197"/>
                  </a:cubicBezTo>
                  <a:lnTo>
                    <a:pt x="273" y="196"/>
                  </a:lnTo>
                  <a:lnTo>
                    <a:pt x="269" y="203"/>
                  </a:lnTo>
                  <a:lnTo>
                    <a:pt x="269" y="152"/>
                  </a:lnTo>
                  <a:lnTo>
                    <a:pt x="190" y="186"/>
                  </a:lnTo>
                  <a:lnTo>
                    <a:pt x="190" y="322"/>
                  </a:lnTo>
                  <a:lnTo>
                    <a:pt x="269" y="289"/>
                  </a:lnTo>
                  <a:lnTo>
                    <a:pt x="269" y="279"/>
                  </a:lnTo>
                  <a:cubicBezTo>
                    <a:pt x="272" y="280"/>
                    <a:pt x="275" y="282"/>
                    <a:pt x="277" y="283"/>
                  </a:cubicBezTo>
                  <a:cubicBezTo>
                    <a:pt x="280" y="284"/>
                    <a:pt x="282" y="284"/>
                    <a:pt x="284" y="285"/>
                  </a:cubicBezTo>
                  <a:lnTo>
                    <a:pt x="284" y="299"/>
                  </a:lnTo>
                  <a:lnTo>
                    <a:pt x="185" y="341"/>
                  </a:lnTo>
                  <a:cubicBezTo>
                    <a:pt x="183" y="342"/>
                    <a:pt x="181" y="343"/>
                    <a:pt x="178" y="343"/>
                  </a:cubicBezTo>
                  <a:lnTo>
                    <a:pt x="174" y="345"/>
                  </a:lnTo>
                  <a:lnTo>
                    <a:pt x="174" y="345"/>
                  </a:lnTo>
                  <a:cubicBezTo>
                    <a:pt x="171" y="346"/>
                    <a:pt x="167" y="346"/>
                    <a:pt x="164" y="346"/>
                  </a:cubicBezTo>
                  <a:cubicBezTo>
                    <a:pt x="156" y="347"/>
                    <a:pt x="149" y="345"/>
                    <a:pt x="142" y="340"/>
                  </a:cubicBezTo>
                  <a:lnTo>
                    <a:pt x="43" y="299"/>
                  </a:lnTo>
                  <a:lnTo>
                    <a:pt x="43" y="285"/>
                  </a:lnTo>
                  <a:cubicBezTo>
                    <a:pt x="45" y="284"/>
                    <a:pt x="48" y="284"/>
                    <a:pt x="50" y="283"/>
                  </a:cubicBezTo>
                  <a:cubicBezTo>
                    <a:pt x="53" y="282"/>
                    <a:pt x="55" y="280"/>
                    <a:pt x="58" y="279"/>
                  </a:cubicBezTo>
                  <a:lnTo>
                    <a:pt x="58" y="289"/>
                  </a:lnTo>
                  <a:lnTo>
                    <a:pt x="138" y="322"/>
                  </a:lnTo>
                  <a:lnTo>
                    <a:pt x="138" y="186"/>
                  </a:lnTo>
                  <a:lnTo>
                    <a:pt x="58" y="152"/>
                  </a:lnTo>
                  <a:lnTo>
                    <a:pt x="58" y="203"/>
                  </a:lnTo>
                  <a:lnTo>
                    <a:pt x="55" y="196"/>
                  </a:lnTo>
                  <a:lnTo>
                    <a:pt x="46" y="197"/>
                  </a:lnTo>
                  <a:cubicBezTo>
                    <a:pt x="45" y="197"/>
                    <a:pt x="44" y="197"/>
                    <a:pt x="43" y="197"/>
                  </a:cubicBezTo>
                  <a:lnTo>
                    <a:pt x="43" y="129"/>
                  </a:lnTo>
                  <a:lnTo>
                    <a:pt x="82" y="145"/>
                  </a:lnTo>
                  <a:close/>
                  <a:moveTo>
                    <a:pt x="49" y="210"/>
                  </a:moveTo>
                  <a:cubicBezTo>
                    <a:pt x="51" y="213"/>
                    <a:pt x="53" y="216"/>
                    <a:pt x="54" y="220"/>
                  </a:cubicBezTo>
                  <a:lnTo>
                    <a:pt x="36" y="231"/>
                  </a:lnTo>
                  <a:lnTo>
                    <a:pt x="56" y="223"/>
                  </a:lnTo>
                  <a:cubicBezTo>
                    <a:pt x="57" y="227"/>
                    <a:pt x="58" y="230"/>
                    <a:pt x="60" y="234"/>
                  </a:cubicBezTo>
                  <a:lnTo>
                    <a:pt x="42" y="244"/>
                  </a:lnTo>
                  <a:lnTo>
                    <a:pt x="61" y="237"/>
                  </a:lnTo>
                  <a:cubicBezTo>
                    <a:pt x="62" y="241"/>
                    <a:pt x="63" y="245"/>
                    <a:pt x="65" y="249"/>
                  </a:cubicBezTo>
                  <a:lnTo>
                    <a:pt x="49" y="257"/>
                  </a:lnTo>
                  <a:lnTo>
                    <a:pt x="65" y="251"/>
                  </a:lnTo>
                  <a:cubicBezTo>
                    <a:pt x="66" y="254"/>
                    <a:pt x="67" y="257"/>
                    <a:pt x="67" y="260"/>
                  </a:cubicBezTo>
                  <a:cubicBezTo>
                    <a:pt x="64" y="262"/>
                    <a:pt x="38" y="279"/>
                    <a:pt x="26" y="274"/>
                  </a:cubicBezTo>
                  <a:cubicBezTo>
                    <a:pt x="13" y="269"/>
                    <a:pt x="1" y="252"/>
                    <a:pt x="0" y="236"/>
                  </a:cubicBezTo>
                  <a:cubicBezTo>
                    <a:pt x="0" y="221"/>
                    <a:pt x="40" y="211"/>
                    <a:pt x="49" y="210"/>
                  </a:cubicBezTo>
                  <a:close/>
                  <a:moveTo>
                    <a:pt x="16" y="217"/>
                  </a:moveTo>
                  <a:lnTo>
                    <a:pt x="26" y="213"/>
                  </a:lnTo>
                  <a:lnTo>
                    <a:pt x="31" y="208"/>
                  </a:lnTo>
                  <a:lnTo>
                    <a:pt x="31" y="192"/>
                  </a:lnTo>
                  <a:cubicBezTo>
                    <a:pt x="22" y="196"/>
                    <a:pt x="18" y="206"/>
                    <a:pt x="16" y="217"/>
                  </a:cubicBezTo>
                  <a:close/>
                  <a:moveTo>
                    <a:pt x="277" y="210"/>
                  </a:moveTo>
                  <a:cubicBezTo>
                    <a:pt x="276" y="213"/>
                    <a:pt x="274" y="216"/>
                    <a:pt x="272" y="220"/>
                  </a:cubicBezTo>
                  <a:lnTo>
                    <a:pt x="291" y="231"/>
                  </a:lnTo>
                  <a:lnTo>
                    <a:pt x="271" y="223"/>
                  </a:lnTo>
                  <a:cubicBezTo>
                    <a:pt x="269" y="227"/>
                    <a:pt x="268" y="230"/>
                    <a:pt x="267" y="234"/>
                  </a:cubicBezTo>
                  <a:lnTo>
                    <a:pt x="284" y="244"/>
                  </a:lnTo>
                  <a:lnTo>
                    <a:pt x="266" y="237"/>
                  </a:lnTo>
                  <a:cubicBezTo>
                    <a:pt x="264" y="241"/>
                    <a:pt x="263" y="245"/>
                    <a:pt x="262" y="249"/>
                  </a:cubicBezTo>
                  <a:lnTo>
                    <a:pt x="278" y="257"/>
                  </a:lnTo>
                  <a:lnTo>
                    <a:pt x="261" y="251"/>
                  </a:lnTo>
                  <a:cubicBezTo>
                    <a:pt x="261" y="254"/>
                    <a:pt x="260" y="257"/>
                    <a:pt x="259" y="260"/>
                  </a:cubicBezTo>
                  <a:cubicBezTo>
                    <a:pt x="263" y="262"/>
                    <a:pt x="289" y="279"/>
                    <a:pt x="301" y="274"/>
                  </a:cubicBezTo>
                  <a:cubicBezTo>
                    <a:pt x="313" y="269"/>
                    <a:pt x="326" y="252"/>
                    <a:pt x="326" y="236"/>
                  </a:cubicBezTo>
                  <a:cubicBezTo>
                    <a:pt x="327" y="221"/>
                    <a:pt x="286" y="211"/>
                    <a:pt x="277" y="210"/>
                  </a:cubicBezTo>
                  <a:close/>
                  <a:moveTo>
                    <a:pt x="311" y="217"/>
                  </a:moveTo>
                  <a:lnTo>
                    <a:pt x="300" y="213"/>
                  </a:lnTo>
                  <a:lnTo>
                    <a:pt x="296" y="208"/>
                  </a:lnTo>
                  <a:lnTo>
                    <a:pt x="295" y="192"/>
                  </a:lnTo>
                  <a:cubicBezTo>
                    <a:pt x="305" y="196"/>
                    <a:pt x="309" y="206"/>
                    <a:pt x="311" y="217"/>
                  </a:cubicBezTo>
                  <a:close/>
                  <a:moveTo>
                    <a:pt x="162" y="0"/>
                  </a:moveTo>
                  <a:cubicBezTo>
                    <a:pt x="181" y="0"/>
                    <a:pt x="198" y="10"/>
                    <a:pt x="210" y="24"/>
                  </a:cubicBezTo>
                  <a:cubicBezTo>
                    <a:pt x="218" y="34"/>
                    <a:pt x="224" y="45"/>
                    <a:pt x="228" y="59"/>
                  </a:cubicBezTo>
                  <a:cubicBezTo>
                    <a:pt x="232" y="58"/>
                    <a:pt x="239" y="57"/>
                    <a:pt x="241" y="62"/>
                  </a:cubicBezTo>
                  <a:cubicBezTo>
                    <a:pt x="244" y="70"/>
                    <a:pt x="242" y="87"/>
                    <a:pt x="237" y="89"/>
                  </a:cubicBezTo>
                  <a:cubicBezTo>
                    <a:pt x="235" y="90"/>
                    <a:pt x="232" y="90"/>
                    <a:pt x="229" y="90"/>
                  </a:cubicBezTo>
                  <a:cubicBezTo>
                    <a:pt x="229" y="94"/>
                    <a:pt x="228" y="99"/>
                    <a:pt x="227" y="103"/>
                  </a:cubicBezTo>
                  <a:cubicBezTo>
                    <a:pt x="222" y="104"/>
                    <a:pt x="217" y="105"/>
                    <a:pt x="213" y="106"/>
                  </a:cubicBezTo>
                  <a:cubicBezTo>
                    <a:pt x="216" y="98"/>
                    <a:pt x="217" y="89"/>
                    <a:pt x="217" y="80"/>
                  </a:cubicBezTo>
                  <a:cubicBezTo>
                    <a:pt x="217" y="68"/>
                    <a:pt x="215" y="57"/>
                    <a:pt x="210" y="47"/>
                  </a:cubicBezTo>
                  <a:cubicBezTo>
                    <a:pt x="173" y="76"/>
                    <a:pt x="125" y="55"/>
                    <a:pt x="113" y="50"/>
                  </a:cubicBezTo>
                  <a:cubicBezTo>
                    <a:pt x="109" y="59"/>
                    <a:pt x="107" y="69"/>
                    <a:pt x="107" y="80"/>
                  </a:cubicBezTo>
                  <a:cubicBezTo>
                    <a:pt x="107" y="89"/>
                    <a:pt x="109" y="98"/>
                    <a:pt x="112" y="106"/>
                  </a:cubicBezTo>
                  <a:cubicBezTo>
                    <a:pt x="107" y="105"/>
                    <a:pt x="103" y="104"/>
                    <a:pt x="98" y="103"/>
                  </a:cubicBezTo>
                  <a:cubicBezTo>
                    <a:pt x="97" y="99"/>
                    <a:pt x="96" y="94"/>
                    <a:pt x="95" y="90"/>
                  </a:cubicBezTo>
                  <a:cubicBezTo>
                    <a:pt x="93" y="90"/>
                    <a:pt x="90" y="90"/>
                    <a:pt x="88" y="89"/>
                  </a:cubicBezTo>
                  <a:cubicBezTo>
                    <a:pt x="82" y="87"/>
                    <a:pt x="81" y="70"/>
                    <a:pt x="84" y="62"/>
                  </a:cubicBezTo>
                  <a:cubicBezTo>
                    <a:pt x="86" y="57"/>
                    <a:pt x="92" y="58"/>
                    <a:pt x="97" y="59"/>
                  </a:cubicBezTo>
                  <a:cubicBezTo>
                    <a:pt x="100" y="45"/>
                    <a:pt x="106" y="34"/>
                    <a:pt x="114" y="24"/>
                  </a:cubicBezTo>
                  <a:cubicBezTo>
                    <a:pt x="126" y="10"/>
                    <a:pt x="143" y="0"/>
                    <a:pt x="1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6" name="TextBox 82"/>
            <p:cNvSpPr txBox="1"/>
            <p:nvPr/>
          </p:nvSpPr>
          <p:spPr>
            <a:xfrm>
              <a:off x="7359441" y="5805264"/>
              <a:ext cx="2471314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汇报人：孙江涛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831516" y="4572594"/>
            <a:ext cx="2291995" cy="322275"/>
            <a:chOff x="3079994" y="5783863"/>
            <a:chExt cx="3383255" cy="475717"/>
          </a:xfrm>
        </p:grpSpPr>
        <p:sp>
          <p:nvSpPr>
            <p:cNvPr id="88" name="Freeform 7"/>
            <p:cNvSpPr/>
            <p:nvPr/>
          </p:nvSpPr>
          <p:spPr bwMode="auto">
            <a:xfrm>
              <a:off x="3079994" y="5783863"/>
              <a:ext cx="503238" cy="442913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8"/>
            <p:cNvSpPr>
              <a:spLocks noEditPoints="1"/>
            </p:cNvSpPr>
            <p:nvPr/>
          </p:nvSpPr>
          <p:spPr bwMode="auto">
            <a:xfrm>
              <a:off x="3202232" y="5909276"/>
              <a:ext cx="265113" cy="192088"/>
            </a:xfrm>
            <a:custGeom>
              <a:avLst/>
              <a:gdLst>
                <a:gd name="T0" fmla="*/ 269 w 322"/>
                <a:gd name="T1" fmla="*/ 0 h 233"/>
                <a:gd name="T2" fmla="*/ 53 w 322"/>
                <a:gd name="T3" fmla="*/ 0 h 233"/>
                <a:gd name="T4" fmla="*/ 0 w 322"/>
                <a:gd name="T5" fmla="*/ 52 h 233"/>
                <a:gd name="T6" fmla="*/ 0 w 322"/>
                <a:gd name="T7" fmla="*/ 181 h 233"/>
                <a:gd name="T8" fmla="*/ 53 w 322"/>
                <a:gd name="T9" fmla="*/ 233 h 233"/>
                <a:gd name="T10" fmla="*/ 269 w 322"/>
                <a:gd name="T11" fmla="*/ 233 h 233"/>
                <a:gd name="T12" fmla="*/ 322 w 322"/>
                <a:gd name="T13" fmla="*/ 181 h 233"/>
                <a:gd name="T14" fmla="*/ 322 w 322"/>
                <a:gd name="T15" fmla="*/ 52 h 233"/>
                <a:gd name="T16" fmla="*/ 269 w 322"/>
                <a:gd name="T17" fmla="*/ 0 h 233"/>
                <a:gd name="T18" fmla="*/ 101 w 322"/>
                <a:gd name="T19" fmla="*/ 101 h 233"/>
                <a:gd name="T20" fmla="*/ 124 w 322"/>
                <a:gd name="T21" fmla="*/ 78 h 233"/>
                <a:gd name="T22" fmla="*/ 101 w 322"/>
                <a:gd name="T23" fmla="*/ 55 h 233"/>
                <a:gd name="T24" fmla="*/ 78 w 322"/>
                <a:gd name="T25" fmla="*/ 78 h 233"/>
                <a:gd name="T26" fmla="*/ 101 w 322"/>
                <a:gd name="T27" fmla="*/ 101 h 233"/>
                <a:gd name="T28" fmla="*/ 141 w 322"/>
                <a:gd name="T29" fmla="*/ 166 h 233"/>
                <a:gd name="T30" fmla="*/ 144 w 322"/>
                <a:gd name="T31" fmla="*/ 128 h 233"/>
                <a:gd name="T32" fmla="*/ 121 w 322"/>
                <a:gd name="T33" fmla="*/ 108 h 233"/>
                <a:gd name="T34" fmla="*/ 109 w 322"/>
                <a:gd name="T35" fmla="*/ 108 h 233"/>
                <a:gd name="T36" fmla="*/ 106 w 322"/>
                <a:gd name="T37" fmla="*/ 117 h 233"/>
                <a:gd name="T38" fmla="*/ 109 w 322"/>
                <a:gd name="T39" fmla="*/ 151 h 233"/>
                <a:gd name="T40" fmla="*/ 100 w 322"/>
                <a:gd name="T41" fmla="*/ 163 h 233"/>
                <a:gd name="T42" fmla="*/ 92 w 322"/>
                <a:gd name="T43" fmla="*/ 151 h 233"/>
                <a:gd name="T44" fmla="*/ 97 w 322"/>
                <a:gd name="T45" fmla="*/ 117 h 233"/>
                <a:gd name="T46" fmla="*/ 94 w 322"/>
                <a:gd name="T47" fmla="*/ 108 h 233"/>
                <a:gd name="T48" fmla="*/ 80 w 322"/>
                <a:gd name="T49" fmla="*/ 108 h 233"/>
                <a:gd name="T50" fmla="*/ 57 w 322"/>
                <a:gd name="T51" fmla="*/ 129 h 233"/>
                <a:gd name="T52" fmla="*/ 60 w 322"/>
                <a:gd name="T53" fmla="*/ 166 h 233"/>
                <a:gd name="T54" fmla="*/ 101 w 322"/>
                <a:gd name="T55" fmla="*/ 176 h 233"/>
                <a:gd name="T56" fmla="*/ 141 w 322"/>
                <a:gd name="T57" fmla="*/ 166 h 233"/>
                <a:gd name="T58" fmla="*/ 165 w 322"/>
                <a:gd name="T59" fmla="*/ 191 h 233"/>
                <a:gd name="T60" fmla="*/ 165 w 322"/>
                <a:gd name="T61" fmla="*/ 191 h 233"/>
                <a:gd name="T62" fmla="*/ 36 w 322"/>
                <a:gd name="T63" fmla="*/ 191 h 233"/>
                <a:gd name="T64" fmla="*/ 36 w 322"/>
                <a:gd name="T65" fmla="*/ 42 h 233"/>
                <a:gd name="T66" fmla="*/ 165 w 322"/>
                <a:gd name="T67" fmla="*/ 42 h 233"/>
                <a:gd name="T68" fmla="*/ 165 w 322"/>
                <a:gd name="T69" fmla="*/ 191 h 233"/>
                <a:gd name="T70" fmla="*/ 249 w 322"/>
                <a:gd name="T71" fmla="*/ 73 h 233"/>
                <a:gd name="T72" fmla="*/ 249 w 322"/>
                <a:gd name="T73" fmla="*/ 73 h 233"/>
                <a:gd name="T74" fmla="*/ 193 w 322"/>
                <a:gd name="T75" fmla="*/ 73 h 233"/>
                <a:gd name="T76" fmla="*/ 181 w 322"/>
                <a:gd name="T77" fmla="*/ 60 h 233"/>
                <a:gd name="T78" fmla="*/ 193 w 322"/>
                <a:gd name="T79" fmla="*/ 48 h 233"/>
                <a:gd name="T80" fmla="*/ 249 w 322"/>
                <a:gd name="T81" fmla="*/ 48 h 233"/>
                <a:gd name="T82" fmla="*/ 261 w 322"/>
                <a:gd name="T83" fmla="*/ 60 h 233"/>
                <a:gd name="T84" fmla="*/ 249 w 322"/>
                <a:gd name="T85" fmla="*/ 73 h 233"/>
                <a:gd name="T86" fmla="*/ 302 w 322"/>
                <a:gd name="T87" fmla="*/ 123 h 233"/>
                <a:gd name="T88" fmla="*/ 302 w 322"/>
                <a:gd name="T89" fmla="*/ 123 h 233"/>
                <a:gd name="T90" fmla="*/ 292 w 322"/>
                <a:gd name="T91" fmla="*/ 133 h 233"/>
                <a:gd name="T92" fmla="*/ 191 w 322"/>
                <a:gd name="T93" fmla="*/ 133 h 233"/>
                <a:gd name="T94" fmla="*/ 181 w 322"/>
                <a:gd name="T95" fmla="*/ 123 h 233"/>
                <a:gd name="T96" fmla="*/ 191 w 322"/>
                <a:gd name="T97" fmla="*/ 113 h 233"/>
                <a:gd name="T98" fmla="*/ 292 w 322"/>
                <a:gd name="T99" fmla="*/ 113 h 233"/>
                <a:gd name="T100" fmla="*/ 302 w 322"/>
                <a:gd name="T101" fmla="*/ 123 h 233"/>
                <a:gd name="T102" fmla="*/ 302 w 322"/>
                <a:gd name="T103" fmla="*/ 163 h 233"/>
                <a:gd name="T104" fmla="*/ 302 w 322"/>
                <a:gd name="T105" fmla="*/ 163 h 233"/>
                <a:gd name="T106" fmla="*/ 292 w 322"/>
                <a:gd name="T107" fmla="*/ 173 h 233"/>
                <a:gd name="T108" fmla="*/ 191 w 322"/>
                <a:gd name="T109" fmla="*/ 173 h 233"/>
                <a:gd name="T110" fmla="*/ 181 w 322"/>
                <a:gd name="T111" fmla="*/ 163 h 233"/>
                <a:gd name="T112" fmla="*/ 191 w 322"/>
                <a:gd name="T113" fmla="*/ 153 h 233"/>
                <a:gd name="T114" fmla="*/ 292 w 322"/>
                <a:gd name="T115" fmla="*/ 153 h 233"/>
                <a:gd name="T116" fmla="*/ 302 w 322"/>
                <a:gd name="T117" fmla="*/ 16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33">
                  <a:moveTo>
                    <a:pt x="269" y="0"/>
                  </a:moveTo>
                  <a:lnTo>
                    <a:pt x="53" y="0"/>
                  </a:lnTo>
                  <a:cubicBezTo>
                    <a:pt x="24" y="0"/>
                    <a:pt x="0" y="23"/>
                    <a:pt x="0" y="52"/>
                  </a:cubicBezTo>
                  <a:lnTo>
                    <a:pt x="0" y="181"/>
                  </a:lnTo>
                  <a:cubicBezTo>
                    <a:pt x="0" y="210"/>
                    <a:pt x="24" y="233"/>
                    <a:pt x="53" y="233"/>
                  </a:cubicBezTo>
                  <a:lnTo>
                    <a:pt x="269" y="233"/>
                  </a:lnTo>
                  <a:cubicBezTo>
                    <a:pt x="298" y="233"/>
                    <a:pt x="322" y="210"/>
                    <a:pt x="322" y="181"/>
                  </a:cubicBezTo>
                  <a:lnTo>
                    <a:pt x="322" y="52"/>
                  </a:lnTo>
                  <a:cubicBezTo>
                    <a:pt x="322" y="23"/>
                    <a:pt x="298" y="0"/>
                    <a:pt x="269" y="0"/>
                  </a:cubicBezTo>
                  <a:close/>
                  <a:moveTo>
                    <a:pt x="101" y="101"/>
                  </a:moveTo>
                  <a:cubicBezTo>
                    <a:pt x="113" y="101"/>
                    <a:pt x="124" y="91"/>
                    <a:pt x="124" y="78"/>
                  </a:cubicBezTo>
                  <a:cubicBezTo>
                    <a:pt x="124" y="65"/>
                    <a:pt x="113" y="55"/>
                    <a:pt x="101" y="55"/>
                  </a:cubicBezTo>
                  <a:cubicBezTo>
                    <a:pt x="88" y="55"/>
                    <a:pt x="78" y="65"/>
                    <a:pt x="78" y="78"/>
                  </a:cubicBezTo>
                  <a:cubicBezTo>
                    <a:pt x="78" y="91"/>
                    <a:pt x="88" y="101"/>
                    <a:pt x="101" y="101"/>
                  </a:cubicBezTo>
                  <a:close/>
                  <a:moveTo>
                    <a:pt x="141" y="166"/>
                  </a:moveTo>
                  <a:lnTo>
                    <a:pt x="144" y="128"/>
                  </a:lnTo>
                  <a:cubicBezTo>
                    <a:pt x="145" y="117"/>
                    <a:pt x="134" y="108"/>
                    <a:pt x="121" y="108"/>
                  </a:cubicBezTo>
                  <a:lnTo>
                    <a:pt x="109" y="108"/>
                  </a:lnTo>
                  <a:cubicBezTo>
                    <a:pt x="109" y="109"/>
                    <a:pt x="109" y="114"/>
                    <a:pt x="106" y="117"/>
                  </a:cubicBezTo>
                  <a:cubicBezTo>
                    <a:pt x="106" y="117"/>
                    <a:pt x="111" y="142"/>
                    <a:pt x="109" y="151"/>
                  </a:cubicBezTo>
                  <a:cubicBezTo>
                    <a:pt x="108" y="154"/>
                    <a:pt x="104" y="163"/>
                    <a:pt x="100" y="163"/>
                  </a:cubicBezTo>
                  <a:cubicBezTo>
                    <a:pt x="96" y="163"/>
                    <a:pt x="93" y="154"/>
                    <a:pt x="92" y="151"/>
                  </a:cubicBezTo>
                  <a:cubicBezTo>
                    <a:pt x="91" y="142"/>
                    <a:pt x="97" y="117"/>
                    <a:pt x="97" y="117"/>
                  </a:cubicBezTo>
                  <a:cubicBezTo>
                    <a:pt x="96" y="116"/>
                    <a:pt x="94" y="115"/>
                    <a:pt x="94" y="108"/>
                  </a:cubicBezTo>
                  <a:lnTo>
                    <a:pt x="80" y="108"/>
                  </a:lnTo>
                  <a:cubicBezTo>
                    <a:pt x="68" y="108"/>
                    <a:pt x="56" y="117"/>
                    <a:pt x="57" y="129"/>
                  </a:cubicBezTo>
                  <a:lnTo>
                    <a:pt x="60" y="166"/>
                  </a:lnTo>
                  <a:cubicBezTo>
                    <a:pt x="70" y="176"/>
                    <a:pt x="86" y="176"/>
                    <a:pt x="101" y="176"/>
                  </a:cubicBezTo>
                  <a:cubicBezTo>
                    <a:pt x="115" y="176"/>
                    <a:pt x="132" y="175"/>
                    <a:pt x="141" y="166"/>
                  </a:cubicBezTo>
                  <a:close/>
                  <a:moveTo>
                    <a:pt x="165" y="191"/>
                  </a:moveTo>
                  <a:lnTo>
                    <a:pt x="165" y="191"/>
                  </a:lnTo>
                  <a:lnTo>
                    <a:pt x="36" y="191"/>
                  </a:lnTo>
                  <a:lnTo>
                    <a:pt x="36" y="42"/>
                  </a:lnTo>
                  <a:lnTo>
                    <a:pt x="165" y="42"/>
                  </a:lnTo>
                  <a:lnTo>
                    <a:pt x="165" y="191"/>
                  </a:lnTo>
                  <a:close/>
                  <a:moveTo>
                    <a:pt x="249" y="73"/>
                  </a:moveTo>
                  <a:lnTo>
                    <a:pt x="249" y="73"/>
                  </a:lnTo>
                  <a:lnTo>
                    <a:pt x="193" y="73"/>
                  </a:lnTo>
                  <a:cubicBezTo>
                    <a:pt x="186" y="73"/>
                    <a:pt x="181" y="67"/>
                    <a:pt x="181" y="60"/>
                  </a:cubicBezTo>
                  <a:cubicBezTo>
                    <a:pt x="181" y="54"/>
                    <a:pt x="186" y="48"/>
                    <a:pt x="193" y="48"/>
                  </a:cubicBezTo>
                  <a:lnTo>
                    <a:pt x="249" y="48"/>
                  </a:lnTo>
                  <a:cubicBezTo>
                    <a:pt x="256" y="48"/>
                    <a:pt x="261" y="54"/>
                    <a:pt x="261" y="60"/>
                  </a:cubicBezTo>
                  <a:cubicBezTo>
                    <a:pt x="261" y="67"/>
                    <a:pt x="256" y="73"/>
                    <a:pt x="249" y="73"/>
                  </a:cubicBezTo>
                  <a:close/>
                  <a:moveTo>
                    <a:pt x="302" y="123"/>
                  </a:moveTo>
                  <a:lnTo>
                    <a:pt x="302" y="123"/>
                  </a:lnTo>
                  <a:cubicBezTo>
                    <a:pt x="302" y="128"/>
                    <a:pt x="297" y="133"/>
                    <a:pt x="292" y="133"/>
                  </a:cubicBezTo>
                  <a:lnTo>
                    <a:pt x="191" y="133"/>
                  </a:lnTo>
                  <a:cubicBezTo>
                    <a:pt x="186" y="133"/>
                    <a:pt x="181" y="128"/>
                    <a:pt x="181" y="123"/>
                  </a:cubicBezTo>
                  <a:cubicBezTo>
                    <a:pt x="181" y="117"/>
                    <a:pt x="186" y="113"/>
                    <a:pt x="191" y="113"/>
                  </a:cubicBezTo>
                  <a:lnTo>
                    <a:pt x="292" y="113"/>
                  </a:lnTo>
                  <a:cubicBezTo>
                    <a:pt x="297" y="113"/>
                    <a:pt x="302" y="117"/>
                    <a:pt x="302" y="123"/>
                  </a:cubicBezTo>
                  <a:close/>
                  <a:moveTo>
                    <a:pt x="302" y="163"/>
                  </a:moveTo>
                  <a:lnTo>
                    <a:pt x="302" y="163"/>
                  </a:lnTo>
                  <a:cubicBezTo>
                    <a:pt x="302" y="169"/>
                    <a:pt x="297" y="173"/>
                    <a:pt x="292" y="173"/>
                  </a:cubicBezTo>
                  <a:lnTo>
                    <a:pt x="191" y="173"/>
                  </a:lnTo>
                  <a:cubicBezTo>
                    <a:pt x="186" y="173"/>
                    <a:pt x="181" y="169"/>
                    <a:pt x="181" y="163"/>
                  </a:cubicBezTo>
                  <a:cubicBezTo>
                    <a:pt x="181" y="157"/>
                    <a:pt x="186" y="153"/>
                    <a:pt x="191" y="153"/>
                  </a:cubicBezTo>
                  <a:lnTo>
                    <a:pt x="292" y="153"/>
                  </a:lnTo>
                  <a:cubicBezTo>
                    <a:pt x="297" y="153"/>
                    <a:pt x="302" y="157"/>
                    <a:pt x="302" y="16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TextBox 82"/>
            <p:cNvSpPr txBox="1"/>
            <p:nvPr/>
          </p:nvSpPr>
          <p:spPr>
            <a:xfrm>
              <a:off x="3576020" y="5805264"/>
              <a:ext cx="2887229" cy="45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时间：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2019.6</a:t>
              </a:r>
            </a:p>
          </p:txBody>
        </p:sp>
      </p:grpSp>
      <p:pic>
        <p:nvPicPr>
          <p:cNvPr id="95" name="PA_超酷背景音乐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53039" y="-1460698"/>
            <a:ext cx="465584" cy="4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  <p:bldLst>
      <p:bldP spid="8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-1" y="0"/>
            <a:ext cx="5307087" cy="685800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524512" y="0"/>
            <a:ext cx="138037" cy="685800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348095" y="1433291"/>
            <a:ext cx="2610894" cy="3991418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82329" y="780186"/>
            <a:ext cx="320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项目背景及意义介绍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578424" y="19891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实现原理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582329" y="31981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数据预处理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551362" y="44043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源码分析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51362" y="5610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项目效果展示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11201" y="652338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1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511201" y="1861329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2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511201" y="3070320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3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511201" y="4279311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4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511201" y="5488302"/>
            <a:ext cx="717360" cy="717360"/>
          </a:xfrm>
          <a:prstGeom prst="rect">
            <a:avLst/>
          </a:prstGeom>
          <a:solidFill>
            <a:srgbClr val="164E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3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5</a:t>
            </a:r>
            <a:endParaRPr kumimoji="0" lang="zh-CN" altLang="en-US" sz="3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62242" y="2425863"/>
            <a:ext cx="2582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5500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目 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587096" y="3867052"/>
            <a:ext cx="2132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8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CONTANTS</a:t>
            </a:r>
            <a:endParaRPr lang="zh-CN" altLang="en-US" sz="2800" dirty="0">
              <a:solidFill>
                <a:schemeClr val="bg2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/>
      <p:bldP spid="62" grpId="0"/>
      <p:bldP spid="65" grpId="0"/>
      <p:bldP spid="71" grpId="0"/>
      <p:bldP spid="74" grpId="0"/>
      <p:bldP spid="5" grpId="0" animBg="1"/>
      <p:bldP spid="27" grpId="0" animBg="1"/>
      <p:bldP spid="28" grpId="0" animBg="1"/>
      <p:bldP spid="30" grpId="0" animBg="1"/>
      <p:bldP spid="31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1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56014" y="2324824"/>
            <a:ext cx="424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项目背景及意义介绍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42" name="文本框 41"/>
            <p:cNvSpPr txBox="1"/>
            <p:nvPr/>
          </p:nvSpPr>
          <p:spPr>
            <a:xfrm>
              <a:off x="1515013" y="493072"/>
              <a:ext cx="1131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背景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矩形 6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1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B401A3A-A578-4DAA-B4A5-CD3318AF6FBD}"/>
              </a:ext>
            </a:extLst>
          </p:cNvPr>
          <p:cNvSpPr txBox="1"/>
          <p:nvPr/>
        </p:nvSpPr>
        <p:spPr>
          <a:xfrm>
            <a:off x="1310107" y="2060846"/>
            <a:ext cx="8749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随着科技的发展，越来越多的科技融入到了我们的生活中，为我们的生活带来了便捷，快速，美好的体验。可以不断发展，随着人工智能的出现，科技进行了一次新的改革。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人工智能对对联是将我国传统的文化以及人工智能科技的结合，通过智能的对出对联，让我们能过更加细致的了解文化的博大精深以及人工智能的强大。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42" name="文本框 41"/>
            <p:cNvSpPr txBox="1"/>
            <p:nvPr/>
          </p:nvSpPr>
          <p:spPr>
            <a:xfrm>
              <a:off x="1515013" y="493072"/>
              <a:ext cx="1131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意义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矩形 65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1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45E4EC35-5101-40A4-9179-113841A258B9}"/>
              </a:ext>
            </a:extLst>
          </p:cNvPr>
          <p:cNvSpPr txBox="1"/>
          <p:nvPr/>
        </p:nvSpPr>
        <p:spPr>
          <a:xfrm>
            <a:off x="1270041" y="2060846"/>
            <a:ext cx="8749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人工智能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对联是建立在人工智能和我们的传统文化的基础上的。程序通过大量的训练，让程序变得更加的智能化以及向人类一样对出对联。这不仅让人们感受到传统文化的魅力，也会是人们对于人工智能更加深刻的认识。科技在改变我们生活的同时，也从不同的方向来丰富着我们精神生活，锻炼我们的能力，激发我们的学习兴趣。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263268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2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实现原理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0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68595" y="3089030"/>
            <a:ext cx="2593261" cy="1134777"/>
            <a:chOff x="769789" y="3442220"/>
            <a:chExt cx="2593261" cy="1134777"/>
          </a:xfrm>
        </p:grpSpPr>
        <p:sp>
          <p:nvSpPr>
            <p:cNvPr id="12" name="矩形 11"/>
            <p:cNvSpPr/>
            <p:nvPr/>
          </p:nvSpPr>
          <p:spPr>
            <a:xfrm>
              <a:off x="1561877" y="3442220"/>
              <a:ext cx="18011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数据处理</a:t>
              </a:r>
            </a:p>
          </p:txBody>
        </p:sp>
        <p:sp>
          <p:nvSpPr>
            <p:cNvPr id="16" name="矩形 25"/>
            <p:cNvSpPr>
              <a:spLocks noChangeArrowheads="1"/>
            </p:cNvSpPr>
            <p:nvPr/>
          </p:nvSpPr>
          <p:spPr bwMode="auto">
            <a:xfrm>
              <a:off x="769789" y="3746000"/>
              <a:ext cx="2500704" cy="83099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1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、读取训练和开发数据（下载）</a:t>
              </a: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2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、构造词汇表（读取）</a:t>
              </a: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3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、将词汇表中单词映射成词典，用来提供后面的训练以及评价使用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8281" y="1089051"/>
            <a:ext cx="3401094" cy="953899"/>
            <a:chOff x="1057821" y="1420109"/>
            <a:chExt cx="3173085" cy="953899"/>
          </a:xfrm>
        </p:grpSpPr>
        <p:sp>
          <p:nvSpPr>
            <p:cNvPr id="13" name="矩形 12"/>
            <p:cNvSpPr/>
            <p:nvPr/>
          </p:nvSpPr>
          <p:spPr>
            <a:xfrm>
              <a:off x="2443986" y="1420109"/>
              <a:ext cx="17099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模型训练</a:t>
              </a:r>
            </a:p>
          </p:txBody>
        </p:sp>
        <p:sp>
          <p:nvSpPr>
            <p:cNvPr id="17" name="矩形 25"/>
            <p:cNvSpPr>
              <a:spLocks noChangeArrowheads="1"/>
            </p:cNvSpPr>
            <p:nvPr/>
          </p:nvSpPr>
          <p:spPr bwMode="auto">
            <a:xfrm>
              <a:off x="1057821" y="1727677"/>
              <a:ext cx="3173085" cy="6463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主要通过高级的</a:t>
              </a:r>
              <a:r>
                <a:rPr lang="en-US" altLang="zh-CN" sz="12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Tensorflow</a:t>
              </a: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 API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来管理，需要指定数据、问题名、模型名、超参名、设备信息，还有需要设置最大迭代次数、模型评估的指标等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3549" y="3193483"/>
            <a:ext cx="2538153" cy="1009798"/>
            <a:chOff x="8888818" y="3546673"/>
            <a:chExt cx="2538153" cy="1009798"/>
          </a:xfrm>
        </p:grpSpPr>
        <p:sp>
          <p:nvSpPr>
            <p:cNvPr id="15" name="矩形 14"/>
            <p:cNvSpPr/>
            <p:nvPr/>
          </p:nvSpPr>
          <p:spPr>
            <a:xfrm>
              <a:off x="8888818" y="3546673"/>
              <a:ext cx="1818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解码</a:t>
              </a:r>
            </a:p>
          </p:txBody>
        </p:sp>
        <p:sp>
          <p:nvSpPr>
            <p:cNvPr id="19" name="矩形 25"/>
            <p:cNvSpPr>
              <a:spLocks noChangeArrowheads="1"/>
            </p:cNvSpPr>
            <p:nvPr/>
          </p:nvSpPr>
          <p:spPr bwMode="auto">
            <a:xfrm>
              <a:off x="8888818" y="3910140"/>
              <a:ext cx="253815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可以提供整体文件、也可以是基于</a:t>
              </a: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Dataset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的，同时系统</a:t>
              </a: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server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的方式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09856" y="2246028"/>
            <a:ext cx="4334985" cy="3759104"/>
            <a:chOff x="3345274" y="1643157"/>
            <a:chExt cx="5437512" cy="4715166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345274" y="3641573"/>
              <a:ext cx="1264071" cy="1264071"/>
              <a:chOff x="3602100" y="4141250"/>
              <a:chExt cx="1264071" cy="1264071"/>
            </a:xfrm>
          </p:grpSpPr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3602100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3714461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535940" y="1643157"/>
              <a:ext cx="1264071" cy="1264071"/>
              <a:chOff x="5845405" y="2082362"/>
              <a:chExt cx="1264071" cy="1264071"/>
            </a:xfrm>
          </p:grpSpPr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5845405" y="2082362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982267" y="2199606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518715" y="3641573"/>
              <a:ext cx="1264071" cy="1264071"/>
              <a:chOff x="7775541" y="4141250"/>
              <a:chExt cx="1264071" cy="1264071"/>
            </a:xfrm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7775541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8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2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6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30" y="274"/>
                      <a:pt x="522" y="94"/>
                      <a:pt x="813" y="164"/>
                    </a:cubicBezTo>
                    <a:cubicBezTo>
                      <a:pt x="1105" y="233"/>
                      <a:pt x="1284" y="526"/>
                      <a:pt x="1215" y="817"/>
                    </a:cubicBezTo>
                    <a:cubicBezTo>
                      <a:pt x="1145" y="1108"/>
                      <a:pt x="853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8" y="1312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2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5" y="130"/>
                    </a:lnTo>
                    <a:lnTo>
                      <a:pt x="316" y="233"/>
                    </a:lnTo>
                    <a:cubicBezTo>
                      <a:pt x="295" y="250"/>
                      <a:pt x="275" y="269"/>
                      <a:pt x="257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6" y="457"/>
                      <a:pt x="138" y="476"/>
                    </a:cubicBezTo>
                    <a:lnTo>
                      <a:pt x="32" y="476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7"/>
                      <a:pt x="97" y="680"/>
                      <a:pt x="98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7887903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164E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3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164E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47741" y="3666667"/>
              <a:ext cx="1732116" cy="161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/>
                <a:t>Tensor2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b="1" dirty="0"/>
                <a:t>Tensor</a:t>
              </a:r>
            </a:p>
            <a:p>
              <a:pPr algn="ctr">
                <a:lnSpc>
                  <a:spcPct val="150000"/>
                </a:lnSpc>
              </a:pPr>
              <a:endParaRPr lang="zh-CN" altLang="en-US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98121" y="3921193"/>
              <a:ext cx="730286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01</a:t>
              </a:r>
              <a:endParaRPr lang="zh-CN" altLang="en-US" sz="28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821314" y="1909023"/>
              <a:ext cx="730286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4583" y="3927615"/>
              <a:ext cx="730287" cy="65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93513" y="395953"/>
            <a:ext cx="6000439" cy="584775"/>
            <a:chOff x="-93513" y="395953"/>
            <a:chExt cx="6000439" cy="584775"/>
          </a:xfrm>
        </p:grpSpPr>
        <p:sp>
          <p:nvSpPr>
            <p:cNvPr id="43" name="文本框 42"/>
            <p:cNvSpPr txBox="1"/>
            <p:nvPr/>
          </p:nvSpPr>
          <p:spPr>
            <a:xfrm>
              <a:off x="1489593" y="44211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实现原理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47" name="直接连接符 46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8" name="矩形 47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2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8CA3114-84F2-4B9F-9763-062C7C2DBD4D}"/>
              </a:ext>
            </a:extLst>
          </p:cNvPr>
          <p:cNvSpPr txBox="1"/>
          <p:nvPr/>
        </p:nvSpPr>
        <p:spPr>
          <a:xfrm>
            <a:off x="2403877" y="6053120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项目的实现主要使用了</a:t>
            </a:r>
            <a:r>
              <a:rPr lang="en-US" altLang="zh-CN" b="1" dirty="0">
                <a:solidFill>
                  <a:srgbClr val="FF0000"/>
                </a:solidFill>
              </a:rPr>
              <a:t>Tensor2Tensor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Google Brain Team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Github</a:t>
            </a:r>
            <a:r>
              <a:rPr lang="zh-CN" altLang="en-US" dirty="0">
                <a:solidFill>
                  <a:srgbClr val="FF0000"/>
                </a:solidFill>
              </a:rPr>
              <a:t>上开源出来的一套基于</a:t>
            </a:r>
            <a:r>
              <a:rPr lang="en-US" altLang="zh-CN" dirty="0">
                <a:solidFill>
                  <a:srgbClr val="FF0000"/>
                </a:solidFill>
              </a:rPr>
              <a:t>TensorFlow</a:t>
            </a:r>
            <a:r>
              <a:rPr lang="zh-CN" altLang="en-US" dirty="0">
                <a:solidFill>
                  <a:srgbClr val="FF0000"/>
                </a:solidFill>
              </a:rPr>
              <a:t>的深度学习系统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2700000">
            <a:off x="2740335" y="3568695"/>
            <a:ext cx="370728" cy="370728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3411868" y="3525484"/>
            <a:ext cx="181545" cy="181545"/>
          </a:xfrm>
          <a:prstGeom prst="rect">
            <a:avLst/>
          </a:prstGeom>
          <a:solidFill>
            <a:srgbClr val="164E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92522" y="2324824"/>
            <a:ext cx="19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PART.  3</a:t>
            </a:r>
            <a:endParaRPr lang="zh-CN" altLang="en-US" sz="3600" b="1" dirty="0">
              <a:solidFill>
                <a:srgbClr val="444444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9794" y="23248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数据预处理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55172" y="2060848"/>
            <a:ext cx="5906926" cy="109452"/>
            <a:chOff x="538843" y="2563318"/>
            <a:chExt cx="5906926" cy="10945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38843" y="2672770"/>
              <a:ext cx="5891936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5156615" y="2563318"/>
              <a:ext cx="1289154" cy="109452"/>
            </a:xfrm>
            <a:prstGeom prst="rect">
              <a:avLst/>
            </a:prstGeom>
            <a:solidFill>
              <a:srgbClr val="164E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261205" y="1437346"/>
            <a:ext cx="4937146" cy="3983309"/>
          </a:xfrm>
          <a:custGeom>
            <a:avLst/>
            <a:gdLst>
              <a:gd name="connsiteX0" fmla="*/ 1872922 w 4937146"/>
              <a:gd name="connsiteY0" fmla="*/ 0 h 3983309"/>
              <a:gd name="connsiteX1" fmla="*/ 4937146 w 4937146"/>
              <a:gd name="connsiteY1" fmla="*/ 0 h 3983309"/>
              <a:gd name="connsiteX2" fmla="*/ 4937146 w 4937146"/>
              <a:gd name="connsiteY2" fmla="*/ 3983309 h 3983309"/>
              <a:gd name="connsiteX3" fmla="*/ 0 w 4937146"/>
              <a:gd name="connsiteY3" fmla="*/ 3983309 h 398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146" h="3983309">
                <a:moveTo>
                  <a:pt x="1872922" y="0"/>
                </a:moveTo>
                <a:lnTo>
                  <a:pt x="4937146" y="0"/>
                </a:lnTo>
                <a:lnTo>
                  <a:pt x="4937146" y="3983309"/>
                </a:lnTo>
                <a:lnTo>
                  <a:pt x="0" y="3983309"/>
                </a:lnTo>
                <a:close/>
              </a:path>
            </a:pathLst>
          </a:custGeom>
          <a:blipFill>
            <a:blip r:embed="rId3"/>
            <a:stretch>
              <a:fillRect l="-14278" r="-14278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7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5199651" y="3218665"/>
            <a:ext cx="866191" cy="859747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5568298" y="3920795"/>
            <a:ext cx="866191" cy="859746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1" name="Oval 7"/>
          <p:cNvSpPr>
            <a:spLocks noChangeArrowheads="1"/>
          </p:cNvSpPr>
          <p:nvPr/>
        </p:nvSpPr>
        <p:spPr bwMode="auto">
          <a:xfrm>
            <a:off x="5199651" y="4625443"/>
            <a:ext cx="866191" cy="859746"/>
          </a:xfrm>
          <a:prstGeom prst="ellipse">
            <a:avLst/>
          </a:prstGeom>
          <a:solidFill>
            <a:srgbClr val="164E94"/>
          </a:solidFill>
          <a:ln w="381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5" name="Freeform 10"/>
          <p:cNvSpPr>
            <a:spLocks noEditPoints="1"/>
          </p:cNvSpPr>
          <p:nvPr/>
        </p:nvSpPr>
        <p:spPr bwMode="auto">
          <a:xfrm flipH="1">
            <a:off x="4871350" y="3511263"/>
            <a:ext cx="201080" cy="199791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6" name="Freeform 11"/>
          <p:cNvSpPr>
            <a:spLocks noEditPoints="1"/>
          </p:cNvSpPr>
          <p:nvPr/>
        </p:nvSpPr>
        <p:spPr bwMode="auto">
          <a:xfrm flipH="1">
            <a:off x="6553236" y="4239171"/>
            <a:ext cx="201080" cy="199792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7" name="Freeform 12"/>
          <p:cNvSpPr>
            <a:spLocks noEditPoints="1"/>
          </p:cNvSpPr>
          <p:nvPr/>
        </p:nvSpPr>
        <p:spPr bwMode="auto">
          <a:xfrm flipH="1">
            <a:off x="4871350" y="4965733"/>
            <a:ext cx="201080" cy="199791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0" name="TextBox 20"/>
          <p:cNvSpPr txBox="1">
            <a:spLocks noChangeArrowheads="1"/>
          </p:cNvSpPr>
          <p:nvPr/>
        </p:nvSpPr>
        <p:spPr bwMode="auto">
          <a:xfrm flipH="1">
            <a:off x="5336283" y="3356630"/>
            <a:ext cx="613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01</a:t>
            </a:r>
          </a:p>
        </p:txBody>
      </p:sp>
      <p:sp>
        <p:nvSpPr>
          <p:cNvPr id="51" name="TextBox 21"/>
          <p:cNvSpPr txBox="1">
            <a:spLocks noChangeArrowheads="1"/>
          </p:cNvSpPr>
          <p:nvPr/>
        </p:nvSpPr>
        <p:spPr bwMode="auto">
          <a:xfrm flipH="1">
            <a:off x="5688173" y="4041358"/>
            <a:ext cx="614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02</a:t>
            </a:r>
          </a:p>
        </p:txBody>
      </p:sp>
      <p:sp>
        <p:nvSpPr>
          <p:cNvPr id="52" name="TextBox 22"/>
          <p:cNvSpPr txBox="1">
            <a:spLocks noChangeArrowheads="1"/>
          </p:cNvSpPr>
          <p:nvPr/>
        </p:nvSpPr>
        <p:spPr bwMode="auto">
          <a:xfrm flipH="1">
            <a:off x="5312396" y="4744322"/>
            <a:ext cx="614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03</a:t>
            </a:r>
          </a:p>
        </p:txBody>
      </p:sp>
      <p:sp>
        <p:nvSpPr>
          <p:cNvPr id="53" name="TextBox 23"/>
          <p:cNvSpPr txBox="1">
            <a:spLocks noChangeArrowheads="1"/>
          </p:cNvSpPr>
          <p:nvPr/>
        </p:nvSpPr>
        <p:spPr bwMode="auto">
          <a:xfrm flipH="1">
            <a:off x="5676218" y="5488061"/>
            <a:ext cx="614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04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51335" y="3303333"/>
            <a:ext cx="3040993" cy="525399"/>
            <a:chOff x="1971048" y="1972428"/>
            <a:chExt cx="3040993" cy="525399"/>
          </a:xfrm>
        </p:grpSpPr>
        <p:sp>
          <p:nvSpPr>
            <p:cNvPr id="55" name="矩形 25"/>
            <p:cNvSpPr>
              <a:spLocks noChangeArrowheads="1"/>
            </p:cNvSpPr>
            <p:nvPr/>
          </p:nvSpPr>
          <p:spPr bwMode="auto">
            <a:xfrm>
              <a:off x="1971048" y="2220828"/>
              <a:ext cx="304099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读取训练和开发数据</a:t>
              </a: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60" name="矩形 3"/>
            <p:cNvSpPr>
              <a:spLocks noChangeArrowheads="1"/>
            </p:cNvSpPr>
            <p:nvPr/>
          </p:nvSpPr>
          <p:spPr bwMode="auto">
            <a:xfrm>
              <a:off x="2324258" y="1972428"/>
              <a:ext cx="262978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一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23351" y="3991995"/>
            <a:ext cx="3160567" cy="489309"/>
            <a:chOff x="7043064" y="2661090"/>
            <a:chExt cx="3160567" cy="489309"/>
          </a:xfrm>
        </p:grpSpPr>
        <p:sp>
          <p:nvSpPr>
            <p:cNvPr id="56" name="矩形 55"/>
            <p:cNvSpPr>
              <a:spLocks noChangeArrowheads="1"/>
            </p:cNvSpPr>
            <p:nvPr/>
          </p:nvSpPr>
          <p:spPr bwMode="auto">
            <a:xfrm>
              <a:off x="7066265" y="2873400"/>
              <a:ext cx="30091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构造词汇表</a:t>
              </a:r>
            </a:p>
          </p:txBody>
        </p:sp>
        <p:sp>
          <p:nvSpPr>
            <p:cNvPr id="61" name="矩形 33"/>
            <p:cNvSpPr>
              <a:spLocks noChangeArrowheads="1"/>
            </p:cNvSpPr>
            <p:nvPr/>
          </p:nvSpPr>
          <p:spPr bwMode="auto">
            <a:xfrm>
              <a:off x="7043064" y="2661090"/>
              <a:ext cx="31605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二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02998" y="4815814"/>
            <a:ext cx="3031327" cy="491888"/>
            <a:chOff x="1922711" y="3484909"/>
            <a:chExt cx="3031327" cy="491888"/>
          </a:xfrm>
        </p:grpSpPr>
        <p:sp>
          <p:nvSpPr>
            <p:cNvPr id="57" name="矩形 56"/>
            <p:cNvSpPr>
              <a:spLocks noChangeArrowheads="1"/>
            </p:cNvSpPr>
            <p:nvPr/>
          </p:nvSpPr>
          <p:spPr bwMode="auto">
            <a:xfrm>
              <a:off x="1922711" y="3699798"/>
              <a:ext cx="30313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使用词汇表建立词典，将所有对象序列化</a:t>
              </a:r>
            </a:p>
          </p:txBody>
        </p:sp>
        <p:sp>
          <p:nvSpPr>
            <p:cNvPr id="62" name="矩形 34"/>
            <p:cNvSpPr>
              <a:spLocks noChangeArrowheads="1"/>
            </p:cNvSpPr>
            <p:nvPr/>
          </p:nvSpPr>
          <p:spPr bwMode="auto">
            <a:xfrm>
              <a:off x="2324258" y="3484909"/>
              <a:ext cx="262978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-93513" y="395953"/>
            <a:ext cx="6000439" cy="655147"/>
            <a:chOff x="-93513" y="395953"/>
            <a:chExt cx="6000439" cy="655147"/>
          </a:xfrm>
        </p:grpSpPr>
        <p:sp>
          <p:nvSpPr>
            <p:cNvPr id="38" name="文本框 37"/>
            <p:cNvSpPr txBox="1"/>
            <p:nvPr/>
          </p:nvSpPr>
          <p:spPr>
            <a:xfrm>
              <a:off x="1249556" y="466325"/>
              <a:ext cx="1467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数据预处理</a:t>
              </a:r>
              <a:endPara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Century Gothic" panose="020B0502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9113" y="871276"/>
              <a:ext cx="5926039" cy="109452"/>
              <a:chOff x="-19113" y="871276"/>
              <a:chExt cx="5926039" cy="109452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14990" y="980728"/>
                <a:ext cx="5891936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7" name="矩形 66"/>
              <p:cNvSpPr/>
              <p:nvPr/>
            </p:nvSpPr>
            <p:spPr>
              <a:xfrm flipH="1">
                <a:off x="-19113" y="871276"/>
                <a:ext cx="1289154" cy="109452"/>
              </a:xfrm>
              <a:prstGeom prst="rect">
                <a:avLst/>
              </a:prstGeom>
              <a:solidFill>
                <a:srgbClr val="164E9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-93513" y="395953"/>
              <a:ext cx="14379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2600" b="1" dirty="0">
                  <a:solidFill>
                    <a:srgbClr val="444444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3</a:t>
              </a:r>
              <a:endParaRPr lang="zh-CN" altLang="en-US" sz="2600" b="1" dirty="0">
                <a:solidFill>
                  <a:srgbClr val="444444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3BCBE5C-0D5B-49C2-AD40-D96EB87C130D}"/>
              </a:ext>
            </a:extLst>
          </p:cNvPr>
          <p:cNvSpPr txBox="1"/>
          <p:nvPr/>
        </p:nvSpPr>
        <p:spPr>
          <a:xfrm>
            <a:off x="1704510" y="1510540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我们有一个新的任务和新的数据集，新任务是给出一句上联，然后再给出一些候选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的下联，然后，预测出下联是什么，因此我们继承两个类</a:t>
            </a:r>
            <a:r>
              <a:rPr lang="en-US" altLang="zh-CN" sz="2000" dirty="0"/>
              <a:t>text classification tasks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和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Text2TextProblem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这两个类中有很多处理文本的方法和文本分类的方法。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50" grpId="0"/>
      <p:bldP spid="51" grpId="0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9387D26-BF33-4315-A8B9-E9F661D30D6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创意信件毕业设计答辩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_默认设计模板">
  <a:themeElements>
    <a:clrScheme name="自定义 42">
      <a:dk1>
        <a:srgbClr val="54A0D8"/>
      </a:dk1>
      <a:lt1>
        <a:srgbClr val="4D4D4D"/>
      </a:lt1>
      <a:dk2>
        <a:srgbClr val="F4F4F4"/>
      </a:dk2>
      <a:lt2>
        <a:srgbClr val="FFFFFF"/>
      </a:lt2>
      <a:accent1>
        <a:srgbClr val="E96969"/>
      </a:accent1>
      <a:accent2>
        <a:srgbClr val="706460"/>
      </a:accent2>
      <a:accent3>
        <a:srgbClr val="4D4D4D"/>
      </a:accent3>
      <a:accent4>
        <a:srgbClr val="C2C1C1"/>
      </a:accent4>
      <a:accent5>
        <a:srgbClr val="54A0D8"/>
      </a:accent5>
      <a:accent6>
        <a:srgbClr val="333333"/>
      </a:accent6>
      <a:hlink>
        <a:srgbClr val="C00000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613</Words>
  <Application>Microsoft Office PowerPoint</Application>
  <PresentationFormat>自定义</PresentationFormat>
  <Paragraphs>101</Paragraphs>
  <Slides>17</Slides>
  <Notes>15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/>
  <dc:description/>
  <cp:lastModifiedBy>dell</cp:lastModifiedBy>
  <cp:revision>710</cp:revision>
  <dcterms:created xsi:type="dcterms:W3CDTF">2013-01-25T01:44:00Z</dcterms:created>
  <dcterms:modified xsi:type="dcterms:W3CDTF">2019-06-12T01:08:08Z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